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8890393" y="6608762"/>
            <a:ext cx="253608"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canvas.harvard.edu/courses/8254/assignments/syllabus" TargetMode="External"/><Relationship Id="rId4" Type="http://schemas.openxmlformats.org/officeDocument/2006/relationships/hyperlink" Target="https://github.com/braddelong/public-files/blob/master/econ-135-lecture-1.pptx" TargetMode="External"/><Relationship Id="rId5" Type="http://schemas.openxmlformats.org/officeDocument/2006/relationships/hyperlink" Target="https://bcourses.berkeley.edu/courses/1487685"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tinyurl.com/dl-2020-01-06b" TargetMode="External"/><Relationship Id="rId3" Type="http://schemas.openxmlformats.org/officeDocument/2006/relationships/image" Target="../media/image3.png"/><Relationship Id="rId4" Type="http://schemas.openxmlformats.org/officeDocument/2006/relationships/hyperlink" Target="mailto:brad.delong@gmail.com"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dasgupta-economics.pdf" TargetMode="External"/><Relationship Id="rId3" Type="http://schemas.openxmlformats.org/officeDocument/2006/relationships/hyperlink" Target="https://delong.typepad.com/files/aristotle-politics-book-i.pdf" TargetMode="External"/><Relationship Id="rId4" Type="http://schemas.openxmlformats.org/officeDocument/2006/relationships/image" Target="../media/image3.png"/><Relationship Id="rId5" Type="http://schemas.openxmlformats.org/officeDocument/2006/relationships/hyperlink" Target="mailto:brad.delong@gmail.com" TargetMode="External"/><Relationship Id="rId6" Type="http://schemas.openxmlformats.org/officeDocument/2006/relationships/hyperlink" Target="https://tinyurl.com/dl-2020-01-06a" TargetMode="External"/><Relationship Id="rId7" Type="http://schemas.openxmlformats.org/officeDocument/2006/relationships/hyperlink" Target="https://tinyurl.com/dl-2020-01-06b"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6.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ober-agamemnon-1.pdf" TargetMode="External"/><Relationship Id="rId3" Type="http://schemas.openxmlformats.org/officeDocument/2006/relationships/hyperlink" Target="mailto:brad.delong@gmail.com" TargetMode="External"/><Relationship Id="rId4" Type="http://schemas.openxmlformats.org/officeDocument/2006/relationships/image" Target="../media/image7.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gutenberg.org/files/41537/41537-h/41537-h.htm" TargetMode="External"/><Relationship Id="rId3" Type="http://schemas.openxmlformats.org/officeDocument/2006/relationships/hyperlink" Target="https://delong.typepad.com/files/aristotle-nicomachean-5.pdf" TargetMode="External"/><Relationship Id="rId4" Type="http://schemas.openxmlformats.org/officeDocument/2006/relationships/hyperlink" Target="https://www.google.com/books/edition/The_Dor%C3%A9_Illustrations_for_Dante_s_Divi/R2TkMiHSOjUC" TargetMode="External"/><Relationship Id="rId5" Type="http://schemas.openxmlformats.org/officeDocument/2006/relationships/hyperlink" Target="https://andymatuschak.org/books/" TargetMode="External"/><Relationship Id="rId6" Type="http://schemas.openxmlformats.org/officeDocument/2006/relationships/hyperlink" Target="https://www.princeton.edu/~pswpc/pdfs/morris/120509.pdf" TargetMode="External"/><Relationship Id="rId7" Type="http://schemas.openxmlformats.org/officeDocument/2006/relationships/hyperlink" Target="https://delong.typepad.com/files/ober-agamemnon-1.pdf" TargetMode="External"/><Relationship Id="rId8" Type="http://schemas.openxmlformats.org/officeDocument/2006/relationships/hyperlink" Target="https://isbn.nu//0765344513" TargetMode="External"/><Relationship Id="rId9" Type="http://schemas.openxmlformats.org/officeDocument/2006/relationships/hyperlink" Target="mailto:brad.delong@gmail.com"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5"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ooks.google.com/?isbn=0199596654" TargetMode="External"/><Relationship Id="rId3" Type="http://schemas.openxmlformats.org/officeDocument/2006/relationships/hyperlink" Target="https://books.google.com/?isbn=9780198706786" TargetMode="External"/><Relationship Id="rId4" Type="http://schemas.openxmlformats.org/officeDocument/2006/relationships/hyperlink" Target="https://books.google.com/?isbn=0198784457" TargetMode="External"/><Relationship Id="rId5" Type="http://schemas.openxmlformats.org/officeDocument/2006/relationships/hyperlink" Target="https://books.google.com/?isbn=9780192853455" TargetMode="External"/><Relationship Id="rId6" Type="http://schemas.openxmlformats.org/officeDocument/2006/relationships/hyperlink" Target="https://bcourses.berkeley.edu/courses/1487685" TargetMode="Externa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www.stonepages.com/news/archives/002605.html" TargetMode="External"/><Relationship Id="rId3" Type="http://schemas.openxmlformats.org/officeDocument/2006/relationships/hyperlink" Target="https://www.history.com/topics/pre-history/bronze-age" TargetMode="External"/></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www.thebalance.com/copper-history-pt-i-2340112" TargetMode="External"/></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www.bradford-delong.com/2020/01/anonymous-_the-man-who-saw-the-deep-gilgamesh_-surpassing-all-kings-powerful-and-tall-beyond-all-others-violent.html"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1:…"/>
          <p:cNvSpPr txBox="1"/>
          <p:nvPr>
            <p:ph type="title" idx="4294967295"/>
          </p:nvPr>
        </p:nvSpPr>
        <p:spPr>
          <a:xfrm>
            <a:off x="277663" y="-1"/>
            <a:ext cx="8572501" cy="2540001"/>
          </a:xfrm>
          <a:prstGeom prst="rect">
            <a:avLst/>
          </a:prstGeom>
        </p:spPr>
        <p:txBody>
          <a:bodyPr>
            <a:normAutofit fontScale="100000" lnSpcReduction="0"/>
          </a:bodyPr>
          <a:lstStyle/>
          <a:p>
            <a:pPr defTabSz="402336">
              <a:defRPr sz="5280"/>
            </a:pPr>
            <a:r>
              <a:t>Lecture 1: </a:t>
            </a:r>
          </a:p>
          <a:p>
            <a:pPr defTabSz="402336">
              <a:defRPr sz="5280"/>
            </a:pPr>
            <a:r>
              <a:t>0. The Big Picture: Growth in Historical Perspective</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24611">
              <a:spcBef>
                <a:spcPts val="800"/>
              </a:spcBef>
              <a:buSzTx/>
              <a:buFontTx/>
              <a:buNone/>
              <a:defRPr b="1" sz="2556">
                <a:latin typeface="+mj-lt"/>
                <a:ea typeface="+mj-ea"/>
                <a:cs typeface="+mj-cs"/>
                <a:sym typeface="Helvetica"/>
              </a:defRPr>
            </a:pPr>
          </a:p>
          <a:p>
            <a:pPr marL="0" indent="0" algn="ctr" defTabSz="324611">
              <a:spcBef>
                <a:spcPts val="800"/>
              </a:spcBef>
              <a:buSzTx/>
              <a:buFontTx/>
              <a:buNone/>
              <a:defRPr b="1" sz="2556">
                <a:latin typeface="+mj-lt"/>
                <a:ea typeface="+mj-ea"/>
                <a:cs typeface="+mj-cs"/>
                <a:sym typeface="Helvetica"/>
              </a:defRPr>
            </a:pPr>
            <a:r>
              <a:t>Brad DeLong</a:t>
            </a:r>
          </a:p>
          <a:p>
            <a:pPr marL="0" indent="0" algn="ctr" defTabSz="324611">
              <a:spcBef>
                <a:spcPts val="800"/>
              </a:spcBef>
              <a:buSzTx/>
              <a:buFontTx/>
              <a:buNone/>
              <a:defRPr sz="1703">
                <a:latin typeface="+mj-lt"/>
                <a:ea typeface="+mj-ea"/>
                <a:cs typeface="+mj-cs"/>
                <a:sym typeface="Helvetica"/>
              </a:defRPr>
            </a:pPr>
            <a:r>
              <a:t>Department of Economics and Blum Center, U.C. Berkeley; and WCEG</a:t>
            </a:r>
          </a:p>
          <a:p>
            <a:pPr marL="0" indent="0" algn="ctr" defTabSz="324611">
              <a:spcBef>
                <a:spcPts val="800"/>
              </a:spcBef>
              <a:buSzTx/>
              <a:buFontTx/>
              <a:buNone/>
              <a:defRPr sz="1703">
                <a:latin typeface="+mj-lt"/>
                <a:ea typeface="+mj-ea"/>
                <a:cs typeface="+mj-cs"/>
                <a:sym typeface="Helvetica"/>
              </a:defRPr>
            </a:pPr>
            <a:r>
              <a:t>last revised: 2020-01-06</a:t>
            </a:r>
          </a:p>
          <a:p>
            <a:pPr marL="0" indent="0" algn="ctr" defTabSz="324611">
              <a:spcBef>
                <a:spcPts val="800"/>
              </a:spcBef>
              <a:buSzTx/>
              <a:buFontTx/>
              <a:buNone/>
              <a:defRPr sz="1703">
                <a:latin typeface="+mj-lt"/>
                <a:ea typeface="+mj-ea"/>
                <a:cs typeface="+mj-cs"/>
                <a:sym typeface="Helvetica"/>
              </a:defRPr>
            </a:pPr>
          </a:p>
          <a:p>
            <a:pPr marL="0" indent="0" algn="ctr" defTabSz="324611">
              <a:spcBef>
                <a:spcPts val="800"/>
              </a:spcBef>
              <a:buSzTx/>
              <a:buFontTx/>
              <a:buNone/>
              <a:defRPr sz="1703">
                <a:latin typeface="+mj-lt"/>
                <a:ea typeface="+mj-ea"/>
                <a:cs typeface="+mj-cs"/>
                <a:sym typeface="Helvetica"/>
              </a:defRPr>
            </a:pPr>
            <a:r>
              <a:rPr u="sng">
                <a:solidFill>
                  <a:srgbClr val="0000FF"/>
                </a:solidFill>
                <a:uFill>
                  <a:solidFill>
                    <a:srgbClr val="0000FF"/>
                  </a:solidFill>
                </a:uFill>
                <a:hlinkClick r:id="rId2" invalidUrl="" action="" tgtFrame="" tooltip="" history="1" highlightClick="0" endSnd="0"/>
              </a:rPr>
              <a:t>delong@econ.berkeley.edu</a:t>
            </a:r>
          </a:p>
          <a:p>
            <a:pPr marL="0" indent="0" algn="ctr" defTabSz="324611">
              <a:spcBef>
                <a:spcPts val="800"/>
              </a:spcBef>
              <a:buSzTx/>
              <a:buFontTx/>
              <a:buNone/>
              <a:defRPr sz="1703">
                <a:latin typeface="+mj-lt"/>
                <a:ea typeface="+mj-ea"/>
                <a:cs typeface="+mj-cs"/>
                <a:sym typeface="Helvetica"/>
              </a:defRPr>
            </a:pPr>
          </a:p>
          <a:p>
            <a:pPr marL="0" indent="0" algn="ctr" defTabSz="324611">
              <a:spcBef>
                <a:spcPts val="800"/>
              </a:spcBef>
              <a:buSzTx/>
              <a:buFontTx/>
              <a:buNone/>
              <a:defRPr sz="1136">
                <a:latin typeface="+mj-lt"/>
                <a:ea typeface="+mj-ea"/>
                <a:cs typeface="+mj-cs"/>
                <a:sym typeface="Helvetica"/>
              </a:defRPr>
            </a:pPr>
            <a:r>
              <a:t>U.C. Berkeley Econ 135 Spring 2020</a:t>
            </a:r>
          </a:p>
          <a:p>
            <a:pPr marL="0" indent="0" algn="ctr" defTabSz="324611">
              <a:spcBef>
                <a:spcPts val="800"/>
              </a:spcBef>
              <a:buSzTx/>
              <a:buFontTx/>
              <a:buNone/>
              <a:defRPr sz="1136">
                <a:latin typeface="+mj-lt"/>
                <a:ea typeface="+mj-ea"/>
                <a:cs typeface="+mj-cs"/>
                <a:sym typeface="Helvetica"/>
              </a:defRPr>
            </a:pPr>
            <a:r>
              <a:t>Original course by Melissa Dell (Harvard Econ 1342 &lt;</a:t>
            </a:r>
            <a:r>
              <a:rPr u="sng">
                <a:solidFill>
                  <a:srgbClr val="0000FF"/>
                </a:solidFill>
                <a:uFill>
                  <a:solidFill>
                    <a:srgbClr val="0000FF"/>
                  </a:solidFill>
                </a:uFill>
                <a:hlinkClick r:id="rId3" invalidUrl="" action="" tgtFrame="" tooltip="" history="1" highlightClick="0" endSnd="0"/>
              </a:rPr>
              <a:t>https://canvas.harvard.edu/courses/8254/assignments/syllabus</a:t>
            </a:r>
            <a:r>
              <a:t>&gt;), revised by Brad DeLong</a:t>
            </a:r>
          </a:p>
          <a:p>
            <a:pPr marL="0" indent="0" algn="ctr" defTabSz="324611">
              <a:spcBef>
                <a:spcPts val="800"/>
              </a:spcBef>
              <a:buSzTx/>
              <a:buFontTx/>
              <a:buNone/>
              <a:defRPr sz="1136">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https://github.com/braddelong/public-files/blob/master/econ-135-lecture-1.pptx</a:t>
            </a:r>
            <a:r>
              <a:t>&gt;</a:t>
            </a:r>
          </a:p>
          <a:p>
            <a:pPr marL="0" indent="0" algn="ctr" defTabSz="324611">
              <a:spcBef>
                <a:spcPts val="800"/>
              </a:spcBef>
              <a:buSzTx/>
              <a:buFontTx/>
              <a:buNone/>
              <a:defRPr sz="1136">
                <a:latin typeface="+mj-lt"/>
                <a:ea typeface="+mj-ea"/>
                <a:cs typeface="+mj-cs"/>
                <a:sym typeface="Helvetica"/>
              </a:defRPr>
            </a:pPr>
            <a:r>
              <a:t>&lt;</a:t>
            </a:r>
            <a:r>
              <a:rPr u="sng">
                <a:solidFill>
                  <a:srgbClr val="0000FF"/>
                </a:solidFill>
                <a:uFill>
                  <a:solidFill>
                    <a:srgbClr val="0000FF"/>
                  </a:solidFill>
                </a:uFill>
                <a:hlinkClick r:id="rId5" invalidUrl="" action="" tgtFrame="" tooltip="" history="1" highlightClick="0" endSnd="0"/>
              </a:rPr>
              <a:t>https://bcourses.berkeley.edu/courses/1487685</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Change of Pace: Reading: Aristotle"/>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lvl1pPr>
          </a:lstStyle>
          <a:p>
            <a:pPr/>
            <a:r>
              <a:t>Change of Pace: Reading: Aristotle</a:t>
            </a:r>
          </a:p>
        </p:txBody>
      </p:sp>
      <p:sp>
        <p:nvSpPr>
          <p:cNvPr id="75" name="THE TWENTY-FIVE MINUTE RULE!!…"/>
          <p:cNvSpPr txBox="1"/>
          <p:nvPr>
            <p:ph type="body" sz="half" idx="4294967295"/>
          </p:nvPr>
        </p:nvSpPr>
        <p:spPr>
          <a:xfrm>
            <a:off x="277663" y="1270000"/>
            <a:ext cx="5207001" cy="4777076"/>
          </a:xfrm>
          <a:prstGeom prst="rect">
            <a:avLst/>
          </a:prstGeom>
        </p:spPr>
        <p:txBody>
          <a:bodyPr>
            <a:normAutofit fontScale="100000" lnSpcReduction="0"/>
          </a:bodyPr>
          <a:lstStyle/>
          <a:p>
            <a:pPr marL="240631" indent="-240631">
              <a:spcBef>
                <a:spcPts val="1200"/>
              </a:spcBef>
              <a:buFontTx/>
              <a:defRPr sz="2400">
                <a:latin typeface="Times New Roman"/>
                <a:ea typeface="Times New Roman"/>
                <a:cs typeface="Times New Roman"/>
                <a:sym typeface="Times New Roman"/>
              </a:defRPr>
            </a:pPr>
            <a:r>
              <a:t>THE TWENTY-FIVE MINUTE RULE!!</a:t>
            </a:r>
          </a:p>
          <a:p>
            <a:pPr marL="240631" indent="-240631">
              <a:spcBef>
                <a:spcPts val="1200"/>
              </a:spcBef>
              <a:buFontTx/>
              <a:defRPr sz="2400">
                <a:latin typeface="Times New Roman"/>
                <a:ea typeface="Times New Roman"/>
                <a:cs typeface="Times New Roman"/>
                <a:sym typeface="Times New Roman"/>
              </a:defRPr>
            </a:pPr>
            <a:r>
              <a:t>So stand up and stretch…</a:t>
            </a:r>
          </a:p>
          <a:p>
            <a:pPr marL="240631" indent="-240631">
              <a:spcBef>
                <a:spcPts val="1200"/>
              </a:spcBef>
              <a:buFontTx/>
              <a:defRPr sz="2400">
                <a:latin typeface="Times New Roman"/>
                <a:ea typeface="Times New Roman"/>
                <a:cs typeface="Times New Roman"/>
                <a:sym typeface="Times New Roman"/>
              </a:defRPr>
            </a:pPr>
            <a:r>
              <a:t>Say at least five awkward words to the person standing next to you…</a:t>
            </a:r>
          </a:p>
          <a:p>
            <a:pPr marL="240631" indent="-240631">
              <a:spcBef>
                <a:spcPts val="1200"/>
              </a:spcBef>
              <a:buFontTx/>
              <a:defRPr sz="2400">
                <a:latin typeface="Times New Roman"/>
                <a:ea typeface="Times New Roman"/>
                <a:cs typeface="Times New Roman"/>
                <a:sym typeface="Times New Roman"/>
              </a:defRPr>
            </a:pPr>
            <a:r>
              <a:t>Now we are going to talk about one of the pre-class readings…</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https://tinyurl.com/dl-2020-01-06b</a:t>
            </a:r>
            <a:r>
              <a:t>&gt;</a:t>
            </a:r>
          </a:p>
        </p:txBody>
      </p:sp>
      <p:pic>
        <p:nvPicPr>
          <p:cNvPr id="76" name="Image" descr="Image"/>
          <p:cNvPicPr>
            <a:picLocks noChangeAspect="1"/>
          </p:cNvPicPr>
          <p:nvPr/>
        </p:nvPicPr>
        <p:blipFill>
          <a:blip r:embed="rId3">
            <a:extLst/>
          </a:blip>
          <a:srcRect l="0" t="49550" r="0" b="0"/>
          <a:stretch>
            <a:fillRect/>
          </a:stretch>
        </p:blipFill>
        <p:spPr>
          <a:xfrm>
            <a:off x="5484663" y="1293018"/>
            <a:ext cx="3365501" cy="2066820"/>
          </a:xfrm>
          <a:prstGeom prst="rect">
            <a:avLst/>
          </a:prstGeom>
          <a:ln w="12700">
            <a:miter lim="400000"/>
          </a:ln>
        </p:spPr>
      </p:pic>
      <p:sp>
        <p:nvSpPr>
          <p:cNvPr id="77" name="Dante and Virgil meet the past’s great thinkers in Hell’s Limbo…"/>
          <p:cNvSpPr txBox="1"/>
          <p:nvPr/>
        </p:nvSpPr>
        <p:spPr>
          <a:xfrm>
            <a:off x="5484663" y="3359943"/>
            <a:ext cx="3365501" cy="278085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182880">
              <a:defRPr b="1" sz="960">
                <a:latin typeface="Times New Roman"/>
                <a:ea typeface="Times New Roman"/>
                <a:cs typeface="Times New Roman"/>
                <a:sym typeface="Times New Roman"/>
              </a:defRPr>
            </a:pPr>
            <a:r>
              <a:t>Dante and Virgil meet the past’s great thinkers in Hell’s Limbo</a:t>
            </a:r>
          </a:p>
          <a:p>
            <a:pPr algn="ctr" defTabSz="182880">
              <a:defRPr sz="960">
                <a:latin typeface="Times New Roman"/>
                <a:ea typeface="Times New Roman"/>
                <a:cs typeface="Times New Roman"/>
                <a:sym typeface="Times New Roman"/>
              </a:defRPr>
            </a:pPr>
            <a:r>
              <a:t>Gustave Dore</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rPr b="1"/>
              <a:t>Dante Alighieri </a:t>
            </a:r>
            <a:r>
              <a:t>(1320): </a:t>
            </a:r>
            <a:r>
              <a:rPr i="1"/>
              <a:t>Inferno</a:t>
            </a:r>
            <a:r>
              <a:t>: </a:t>
            </a:r>
          </a:p>
          <a:p>
            <a:pPr defTabSz="182880">
              <a:defRPr sz="960">
                <a:latin typeface="Times New Roman"/>
                <a:ea typeface="Times New Roman"/>
                <a:cs typeface="Times New Roman"/>
                <a:sym typeface="Times New Roman"/>
              </a:defRPr>
            </a:pPr>
            <a:r>
              <a:t>Poi ch'innalzai un poco più le ciglia,</a:t>
            </a:r>
          </a:p>
          <a:p>
            <a:pPr defTabSz="182880">
              <a:defRPr sz="960">
                <a:latin typeface="Times New Roman"/>
                <a:ea typeface="Times New Roman"/>
                <a:cs typeface="Times New Roman"/>
                <a:sym typeface="Times New Roman"/>
              </a:defRPr>
            </a:pPr>
            <a:r>
              <a:t>  vidi il maestro di color che sanno</a:t>
            </a:r>
          </a:p>
          <a:p>
            <a:pPr defTabSz="182880">
              <a:defRPr sz="960">
                <a:latin typeface="Times New Roman"/>
                <a:ea typeface="Times New Roman"/>
                <a:cs typeface="Times New Roman"/>
                <a:sym typeface="Times New Roman"/>
              </a:defRPr>
            </a:pPr>
            <a:r>
              <a:t>   seder tra filosofica famiglia.</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t>Tutti lo miran, tutti onor li fanno.</a:t>
            </a:r>
          </a:p>
          <a:p>
            <a:pPr defTabSz="182880">
              <a:defRPr sz="960">
                <a:latin typeface="Times New Roman"/>
                <a:ea typeface="Times New Roman"/>
                <a:cs typeface="Times New Roman"/>
                <a:sym typeface="Times New Roman"/>
              </a:defRPr>
            </a:pPr>
            <a:r>
              <a:t>  Quivi vid' ïo Socrate e Platone,</a:t>
            </a:r>
          </a:p>
          <a:p>
            <a:pPr defTabSz="182880">
              <a:defRPr sz="960">
                <a:latin typeface="Times New Roman"/>
                <a:ea typeface="Times New Roman"/>
                <a:cs typeface="Times New Roman"/>
                <a:sym typeface="Times New Roman"/>
              </a:defRPr>
            </a:pPr>
            <a:r>
              <a:t>  Che 'nnanzi a li altri più presso li stanno…</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t>When I had lifted up my brows a little,</a:t>
            </a:r>
          </a:p>
          <a:p>
            <a:pPr defTabSz="182880">
              <a:defRPr sz="960">
                <a:latin typeface="Times New Roman"/>
                <a:ea typeface="Times New Roman"/>
                <a:cs typeface="Times New Roman"/>
                <a:sym typeface="Times New Roman"/>
              </a:defRPr>
            </a:pPr>
            <a:r>
              <a:t>  The Master I beheld of those who know,</a:t>
            </a:r>
          </a:p>
          <a:p>
            <a:pPr defTabSz="182880">
              <a:defRPr sz="960">
                <a:latin typeface="Times New Roman"/>
                <a:ea typeface="Times New Roman"/>
                <a:cs typeface="Times New Roman"/>
                <a:sym typeface="Times New Roman"/>
              </a:defRPr>
            </a:pPr>
            <a:r>
              <a:t>  Sit with his philosophic family.</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t>All gaze upon him, and all do him honour.</a:t>
            </a:r>
          </a:p>
          <a:p>
            <a:pPr defTabSz="182880">
              <a:defRPr sz="960">
                <a:latin typeface="Times New Roman"/>
                <a:ea typeface="Times New Roman"/>
                <a:cs typeface="Times New Roman"/>
                <a:sym typeface="Times New Roman"/>
              </a:defRPr>
            </a:pPr>
            <a:r>
              <a:t>  There I beheld both Socrates and Plato,</a:t>
            </a:r>
          </a:p>
          <a:p>
            <a:pPr defTabSz="182880">
              <a:defRPr sz="960">
                <a:latin typeface="Times New Roman"/>
                <a:ea typeface="Times New Roman"/>
                <a:cs typeface="Times New Roman"/>
                <a:sym typeface="Times New Roman"/>
              </a:defRPr>
            </a:pPr>
            <a:r>
              <a:t>  Who nearer him before the others stand…</a:t>
            </a:r>
          </a:p>
        </p:txBody>
      </p:sp>
      <p:sp>
        <p:nvSpPr>
          <p:cNvPr id="78" name="J. Bradford DeLong brad.delong@gmail.com 2020-01-06"/>
          <p:cNvSpPr txBox="1"/>
          <p:nvPr/>
        </p:nvSpPr>
        <p:spPr>
          <a:xfrm>
            <a:off x="0" y="6207759"/>
            <a:ext cx="885016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4" invalidUrl="" action="" tgtFrame="" tooltip="" history="1" highlightClick="0" endSnd="0"/>
              </a:rPr>
              <a:t>brad.delong@gmail.com</a:t>
            </a:r>
            <a:r>
              <a:t> 2020-01-06</a:t>
            </a:r>
          </a:p>
        </p:txBody>
      </p:sp>
      <p:sp>
        <p:nvSpPr>
          <p:cNvPr id="7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Pre-Class Reading: Aristotle"/>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lvl1pPr>
          </a:lstStyle>
          <a:p>
            <a:pPr/>
            <a:r>
              <a:t>Pre-Class Reading: Aristotle</a:t>
            </a:r>
          </a:p>
        </p:txBody>
      </p:sp>
      <p:sp>
        <p:nvSpPr>
          <p:cNvPr id="82" name="Pre-Class Readings:…"/>
          <p:cNvSpPr txBox="1"/>
          <p:nvPr>
            <p:ph type="body" sz="half" idx="4294967295"/>
          </p:nvPr>
        </p:nvSpPr>
        <p:spPr>
          <a:xfrm>
            <a:off x="277663" y="1270000"/>
            <a:ext cx="5207001" cy="4777076"/>
          </a:xfrm>
          <a:prstGeom prst="rect">
            <a:avLst/>
          </a:prstGeom>
        </p:spPr>
        <p:txBody>
          <a:bodyPr>
            <a:normAutofit fontScale="100000" lnSpcReduction="0"/>
          </a:bodyPr>
          <a:lstStyle/>
          <a:p>
            <a:pPr marL="151597" indent="-151597" defTabSz="288036">
              <a:buFontTx/>
              <a:defRPr sz="1512">
                <a:latin typeface="Times New Roman"/>
                <a:ea typeface="Times New Roman"/>
                <a:cs typeface="Times New Roman"/>
                <a:sym typeface="Times New Roman"/>
              </a:defRPr>
            </a:pPr>
            <a:r>
              <a:t>Pre-Class Readings:</a:t>
            </a:r>
          </a:p>
          <a:p>
            <a:pPr lvl="1" marL="391627" indent="-151597" defTabSz="288036">
              <a:buFontTx/>
              <a:buChar char="•"/>
              <a:defRPr sz="1512">
                <a:latin typeface="Times New Roman"/>
                <a:ea typeface="Times New Roman"/>
                <a:cs typeface="Times New Roman"/>
                <a:sym typeface="Times New Roman"/>
              </a:defRPr>
            </a:pPr>
            <a:r>
              <a:rPr b="1"/>
              <a:t>Partha Dasgupta </a:t>
            </a:r>
            <a:r>
              <a:t>(2007): </a:t>
            </a:r>
            <a:r>
              <a:rPr i="1"/>
              <a:t>Economics: A Very Short Introduction</a:t>
            </a:r>
            <a:r>
              <a:t>, selections &lt;</a:t>
            </a:r>
            <a:r>
              <a:rPr u="sng">
                <a:solidFill>
                  <a:srgbClr val="0000FF"/>
                </a:solidFill>
                <a:uFill>
                  <a:solidFill>
                    <a:srgbClr val="0000FF"/>
                  </a:solidFill>
                </a:uFill>
                <a:hlinkClick r:id="rId2" invalidUrl="" action="" tgtFrame="" tooltip="" history="1" highlightClick="0" endSnd="0"/>
              </a:rPr>
              <a:t>https://delong.typepad.com/files/dasgupta-economics.pdf</a:t>
            </a:r>
            <a:r>
              <a:t>&gt;</a:t>
            </a:r>
          </a:p>
          <a:p>
            <a:pPr lvl="1" marL="391627" indent="-151597" defTabSz="288036">
              <a:buFontTx/>
              <a:buChar char="•"/>
              <a:defRPr sz="1512">
                <a:latin typeface="Times New Roman"/>
                <a:ea typeface="Times New Roman"/>
                <a:cs typeface="Times New Roman"/>
                <a:sym typeface="Times New Roman"/>
              </a:defRPr>
            </a:pPr>
            <a:r>
              <a:rPr b="1"/>
              <a:t>Aristotle</a:t>
            </a:r>
            <a:r>
              <a:t>:</a:t>
            </a:r>
            <a:r>
              <a:rPr i="1"/>
              <a:t> Politics,</a:t>
            </a:r>
            <a:r>
              <a:t> Book I &lt;</a:t>
            </a:r>
            <a:r>
              <a:rPr u="sng">
                <a:solidFill>
                  <a:srgbClr val="0000FF"/>
                </a:solidFill>
                <a:uFill>
                  <a:solidFill>
                    <a:srgbClr val="0000FF"/>
                  </a:solidFill>
                </a:uFill>
                <a:hlinkClick r:id="rId3" invalidUrl="" action="" tgtFrame="" tooltip="" history="1" highlightClick="0" endSnd="0"/>
              </a:rPr>
              <a:t>https://delong.typepad.com/files/aristotle-politics-book-i.pdf</a:t>
            </a:r>
            <a:r>
              <a:t>&gt;</a:t>
            </a:r>
          </a:p>
          <a:p>
            <a:pPr marL="151597" indent="-151597" defTabSz="288036">
              <a:buFontTx/>
              <a:defRPr sz="1512">
                <a:latin typeface="Times New Roman"/>
                <a:ea typeface="Times New Roman"/>
                <a:cs typeface="Times New Roman"/>
                <a:sym typeface="Times New Roman"/>
              </a:defRPr>
            </a:pPr>
            <a:r>
              <a:t>Dasgupta is for section.</a:t>
            </a:r>
          </a:p>
          <a:p>
            <a:pPr marL="151597" indent="-151597" defTabSz="288036">
              <a:buFontTx/>
              <a:defRPr sz="1512">
                <a:latin typeface="Times New Roman"/>
                <a:ea typeface="Times New Roman"/>
                <a:cs typeface="Times New Roman"/>
                <a:sym typeface="Times New Roman"/>
              </a:defRPr>
            </a:pPr>
            <a:r>
              <a:t>Let’s look at Aristoteles son of Nikomachus of Stagira…</a:t>
            </a:r>
          </a:p>
          <a:p>
            <a:pPr lvl="1" marL="391627" indent="-151597" defTabSz="288036">
              <a:buFontTx/>
              <a:buChar char="•"/>
              <a:defRPr sz="1512">
                <a:latin typeface="Times New Roman"/>
                <a:ea typeface="Times New Roman"/>
                <a:cs typeface="Times New Roman"/>
                <a:sym typeface="Times New Roman"/>
              </a:defRPr>
            </a:pPr>
            <a:r>
              <a:t>-384 Stagira to -322 Euboea</a:t>
            </a:r>
          </a:p>
          <a:p>
            <a:pPr lvl="1" marL="391627" indent="-151597" defTabSz="288036">
              <a:buFontTx/>
              <a:buChar char="•"/>
              <a:defRPr sz="1512">
                <a:latin typeface="Times New Roman"/>
                <a:ea typeface="Times New Roman"/>
                <a:cs typeface="Times New Roman"/>
                <a:sym typeface="Times New Roman"/>
              </a:defRPr>
            </a:pPr>
            <a:r>
              <a:t>Lyceum, Peripatetic</a:t>
            </a:r>
          </a:p>
          <a:p>
            <a:pPr lvl="1" marL="391627" indent="-151597" defTabSz="288036">
              <a:buFontTx/>
              <a:buChar char="•"/>
              <a:defRPr sz="1512">
                <a:latin typeface="Times New Roman"/>
                <a:ea typeface="Times New Roman"/>
                <a:cs typeface="Times New Roman"/>
                <a:sym typeface="Times New Roman"/>
              </a:defRPr>
            </a:pPr>
            <a:r>
              <a:t>THE Philosopher: “the Master… of those who know”</a:t>
            </a:r>
          </a:p>
          <a:p>
            <a:pPr lvl="1" marL="391627" indent="-151597" defTabSz="288036">
              <a:buFontTx/>
              <a:buChar char="•"/>
              <a:defRPr sz="1512">
                <a:latin typeface="Times New Roman"/>
                <a:ea typeface="Times New Roman"/>
                <a:cs typeface="Times New Roman"/>
                <a:sym typeface="Times New Roman"/>
              </a:defRPr>
            </a:pPr>
            <a:r>
              <a:t>1650 years after his death, Aristotle’s is the most powerful intellectual name that Dante can conjure with</a:t>
            </a:r>
          </a:p>
          <a:p>
            <a:pPr lvl="1" marL="391627" indent="-151597" defTabSz="288036">
              <a:buFontTx/>
              <a:buChar char="•"/>
              <a:defRPr sz="1512">
                <a:latin typeface="Times New Roman"/>
                <a:ea typeface="Times New Roman"/>
                <a:cs typeface="Times New Roman"/>
                <a:sym typeface="Times New Roman"/>
              </a:defRPr>
            </a:pPr>
            <a:r>
              <a:t>Deepest thinker, trying hard to get it right, most respected intellectual landmark for millennia</a:t>
            </a:r>
          </a:p>
          <a:p>
            <a:pPr lvl="1" marL="391627" indent="-151597" defTabSz="288036">
              <a:buFontTx/>
              <a:buChar char="•"/>
              <a:defRPr sz="1512">
                <a:latin typeface="Times New Roman"/>
                <a:ea typeface="Times New Roman"/>
                <a:cs typeface="Times New Roman"/>
                <a:sym typeface="Times New Roman"/>
              </a:defRPr>
            </a:pPr>
            <a:r>
              <a:t>But you are going to hit Aristotle and think: “this is weird”—and a lot of it is weird, and even repugnant</a:t>
            </a:r>
          </a:p>
        </p:txBody>
      </p:sp>
      <p:pic>
        <p:nvPicPr>
          <p:cNvPr id="83" name="Image" descr="Image"/>
          <p:cNvPicPr>
            <a:picLocks noChangeAspect="1"/>
          </p:cNvPicPr>
          <p:nvPr/>
        </p:nvPicPr>
        <p:blipFill>
          <a:blip r:embed="rId4">
            <a:extLst/>
          </a:blip>
          <a:srcRect l="0" t="49550" r="0" b="0"/>
          <a:stretch>
            <a:fillRect/>
          </a:stretch>
        </p:blipFill>
        <p:spPr>
          <a:xfrm>
            <a:off x="5484663" y="1293018"/>
            <a:ext cx="3365501" cy="2066820"/>
          </a:xfrm>
          <a:prstGeom prst="rect">
            <a:avLst/>
          </a:prstGeom>
          <a:ln w="12700">
            <a:miter lim="400000"/>
          </a:ln>
        </p:spPr>
      </p:pic>
      <p:sp>
        <p:nvSpPr>
          <p:cNvPr id="84" name="Dante and Virgil meet the past’s great thinkers in Hell’s Limbo…"/>
          <p:cNvSpPr txBox="1"/>
          <p:nvPr/>
        </p:nvSpPr>
        <p:spPr>
          <a:xfrm>
            <a:off x="5484663" y="3359943"/>
            <a:ext cx="3365501" cy="278085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24027">
              <a:defRPr b="1" sz="1176">
                <a:latin typeface="Times New Roman"/>
                <a:ea typeface="Times New Roman"/>
                <a:cs typeface="Times New Roman"/>
                <a:sym typeface="Times New Roman"/>
              </a:defRPr>
            </a:pPr>
            <a:r>
              <a:t>Dante and Virgil meet the past’s great thinkers in Hell’s Limbo</a:t>
            </a:r>
          </a:p>
          <a:p>
            <a:pPr algn="ctr" defTabSz="224027">
              <a:defRPr sz="1176">
                <a:latin typeface="Times New Roman"/>
                <a:ea typeface="Times New Roman"/>
                <a:cs typeface="Times New Roman"/>
                <a:sym typeface="Times New Roman"/>
              </a:defRPr>
            </a:pPr>
            <a:r>
              <a:t>Gustave Dore</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rPr b="1"/>
              <a:t>Dante Alighieri </a:t>
            </a:r>
            <a:r>
              <a:t>(1320): </a:t>
            </a:r>
            <a:r>
              <a:rPr i="1"/>
              <a:t>Inferno</a:t>
            </a:r>
            <a:r>
              <a:t>: </a:t>
            </a:r>
          </a:p>
          <a:p>
            <a:pPr defTabSz="224027">
              <a:defRPr sz="1176">
                <a:latin typeface="Times New Roman"/>
                <a:ea typeface="Times New Roman"/>
                <a:cs typeface="Times New Roman"/>
                <a:sym typeface="Times New Roman"/>
              </a:defRPr>
            </a:pPr>
            <a:r>
              <a:t>Poi ch'innalzai un poco più le ciglia,</a:t>
            </a:r>
          </a:p>
          <a:p>
            <a:pPr defTabSz="224027">
              <a:defRPr sz="1176">
                <a:latin typeface="Times New Roman"/>
                <a:ea typeface="Times New Roman"/>
                <a:cs typeface="Times New Roman"/>
                <a:sym typeface="Times New Roman"/>
              </a:defRPr>
            </a:pPr>
            <a:r>
              <a:t>vidi il maestro di color che sanno</a:t>
            </a:r>
          </a:p>
          <a:p>
            <a:pPr defTabSz="224027">
              <a:defRPr sz="1176">
                <a:latin typeface="Times New Roman"/>
                <a:ea typeface="Times New Roman"/>
                <a:cs typeface="Times New Roman"/>
                <a:sym typeface="Times New Roman"/>
              </a:defRPr>
            </a:pPr>
            <a:r>
              <a:t> seder tra filosofica famiglia.</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When I had lifted up my brows a little,</a:t>
            </a:r>
          </a:p>
          <a:p>
            <a:pPr defTabSz="224027">
              <a:defRPr sz="1176">
                <a:latin typeface="Times New Roman"/>
                <a:ea typeface="Times New Roman"/>
                <a:cs typeface="Times New Roman"/>
                <a:sym typeface="Times New Roman"/>
              </a:defRPr>
            </a:pPr>
            <a:r>
              <a:t>  The Master I beheld of those who know,</a:t>
            </a:r>
          </a:p>
          <a:p>
            <a:pPr defTabSz="224027">
              <a:defRPr sz="1176">
                <a:latin typeface="Times New Roman"/>
                <a:ea typeface="Times New Roman"/>
                <a:cs typeface="Times New Roman"/>
                <a:sym typeface="Times New Roman"/>
              </a:defRPr>
            </a:pPr>
            <a:r>
              <a:t>  Sit with his philosophic family.</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All gaze upon him, and all do him honour.</a:t>
            </a:r>
          </a:p>
          <a:p>
            <a:pPr defTabSz="224027">
              <a:defRPr sz="1176">
                <a:latin typeface="Times New Roman"/>
                <a:ea typeface="Times New Roman"/>
                <a:cs typeface="Times New Roman"/>
                <a:sym typeface="Times New Roman"/>
              </a:defRPr>
            </a:pPr>
            <a:r>
              <a:t>  There I beheld both Socrates and Plato,</a:t>
            </a:r>
          </a:p>
          <a:p>
            <a:pPr defTabSz="224027">
              <a:defRPr sz="1176">
                <a:latin typeface="Times New Roman"/>
                <a:ea typeface="Times New Roman"/>
                <a:cs typeface="Times New Roman"/>
                <a:sym typeface="Times New Roman"/>
              </a:defRPr>
            </a:pPr>
            <a:r>
              <a:t>  Who nearer him before the others stand…</a:t>
            </a:r>
          </a:p>
        </p:txBody>
      </p:sp>
      <p:sp>
        <p:nvSpPr>
          <p:cNvPr id="85" name="J. Bradford DeLong brad.delong@gmail.com 2020-01-06 https://tinyurl.com/dl-2020-01-06a https://tinyurl.com/dl-2020-01-06b"/>
          <p:cNvSpPr txBox="1"/>
          <p:nvPr/>
        </p:nvSpPr>
        <p:spPr>
          <a:xfrm>
            <a:off x="0" y="6207759"/>
            <a:ext cx="885016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5" invalidUrl="" action="" tgtFrame="" tooltip="" history="1" highlightClick="0" endSnd="0"/>
              </a:rPr>
              <a:t>brad.delong@gmail.com</a:t>
            </a:r>
            <a:r>
              <a:t> 2020-01-06 </a:t>
            </a:r>
            <a:r>
              <a:rPr u="sng">
                <a:solidFill>
                  <a:srgbClr val="0000FF"/>
                </a:solidFill>
                <a:uFill>
                  <a:solidFill>
                    <a:srgbClr val="0000FF"/>
                  </a:solidFill>
                </a:uFill>
                <a:hlinkClick r:id="rId6" invalidUrl="" action="" tgtFrame="" tooltip="" history="1" highlightClick="0" endSnd="0"/>
              </a:rPr>
              <a:t>https://tinyurl.com/dl-2020-01-06a</a:t>
            </a:r>
            <a:r>
              <a:t> </a:t>
            </a:r>
            <a:r>
              <a:rPr u="sng">
                <a:solidFill>
                  <a:srgbClr val="0000FF"/>
                </a:solidFill>
                <a:uFill>
                  <a:solidFill>
                    <a:srgbClr val="0000FF"/>
                  </a:solidFill>
                </a:uFill>
                <a:hlinkClick r:id="rId7" invalidUrl="" action="" tgtFrame="" tooltip="" history="1" highlightClick="0" endSnd="0"/>
              </a:rPr>
              <a:t>https://tinyurl.com/dl-2020-01-06b</a:t>
            </a:r>
          </a:p>
        </p:txBody>
      </p:sp>
      <p:sp>
        <p:nvSpPr>
          <p:cNvPr id="8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Nevertheless, We Read Aristotle…"/>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080">
                <a:solidFill>
                  <a:srgbClr val="000080"/>
                </a:solidFill>
              </a:defRPr>
            </a:lvl1pPr>
          </a:lstStyle>
          <a:p>
            <a:pPr/>
            <a:r>
              <a:t>Nevertheless, We Read Aristotle…</a:t>
            </a:r>
          </a:p>
        </p:txBody>
      </p:sp>
      <p:sp>
        <p:nvSpPr>
          <p:cNvPr id="89"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90" name="For how could we learn if we only read people who we found not-weird?…"/>
          <p:cNvSpPr txBox="1"/>
          <p:nvPr>
            <p:ph type="body" idx="4294967295"/>
          </p:nvPr>
        </p:nvSpPr>
        <p:spPr>
          <a:xfrm>
            <a:off x="277663" y="1270000"/>
            <a:ext cx="5207001" cy="520700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For how could we learn if we only read people who we found not-weird?</a:t>
            </a:r>
          </a:p>
          <a:p>
            <a:pPr marL="206943" indent="-206943" defTabSz="393192">
              <a:spcBef>
                <a:spcPts val="1000"/>
              </a:spcBef>
              <a:buFontTx/>
              <a:defRPr sz="2064">
                <a:latin typeface="Times New Roman"/>
                <a:ea typeface="Times New Roman"/>
                <a:cs typeface="Times New Roman"/>
                <a:sym typeface="Times New Roman"/>
              </a:defRPr>
            </a:pPr>
            <a:r>
              <a:t>A mighty, flawed thinker we can learn from:</a:t>
            </a:r>
          </a:p>
          <a:p>
            <a:pPr marL="206943" indent="-206943" defTabSz="393192">
              <a:spcBef>
                <a:spcPts val="1000"/>
              </a:spcBef>
              <a:buFontTx/>
              <a:defRPr sz="2064">
                <a:latin typeface="Times New Roman"/>
                <a:ea typeface="Times New Roman"/>
                <a:cs typeface="Times New Roman"/>
                <a:sym typeface="Times New Roman"/>
              </a:defRPr>
            </a:pPr>
            <a:r>
              <a:t>His thought is mighty</a:t>
            </a:r>
          </a:p>
          <a:p>
            <a:pPr marL="206943" indent="-206943" defTabSz="393192">
              <a:spcBef>
                <a:spcPts val="1000"/>
              </a:spcBef>
              <a:buFontTx/>
              <a:defRPr sz="2064">
                <a:latin typeface="Times New Roman"/>
                <a:ea typeface="Times New Roman"/>
                <a:cs typeface="Times New Roman"/>
                <a:sym typeface="Times New Roman"/>
              </a:defRPr>
            </a:pPr>
            <a:r>
              <a:t>Many have taken his thought—even where it is flawed—to be mighty</a:t>
            </a:r>
          </a:p>
          <a:p>
            <a:pPr marL="206943" indent="-206943" defTabSz="393192">
              <a:spcBef>
                <a:spcPts val="1000"/>
              </a:spcBef>
              <a:buFontTx/>
              <a:defRPr sz="2064">
                <a:latin typeface="Times New Roman"/>
                <a:ea typeface="Times New Roman"/>
                <a:cs typeface="Times New Roman"/>
                <a:sym typeface="Times New Roman"/>
              </a:defRPr>
            </a:pPr>
            <a:r>
              <a:t>We have a lot to learn from him—even if often what we have to learn is not what he sets out to teach…</a:t>
            </a:r>
          </a:p>
          <a:p>
            <a:pPr marL="206943" indent="-206943" defTabSz="393192">
              <a:spcBef>
                <a:spcPts val="1000"/>
              </a:spcBef>
              <a:buFontTx/>
              <a:defRPr sz="2064">
                <a:latin typeface="Times New Roman"/>
                <a:ea typeface="Times New Roman"/>
                <a:cs typeface="Times New Roman"/>
                <a:sym typeface="Times New Roman"/>
              </a:defRPr>
            </a:pPr>
            <a:r>
              <a:t>Note his (implicit and explicit) starting points…</a:t>
            </a:r>
          </a:p>
          <a:p>
            <a:pPr marL="206943" indent="-206943" defTabSz="393192">
              <a:spcBef>
                <a:spcPts val="1000"/>
              </a:spcBef>
              <a:buFontTx/>
              <a:defRPr sz="2064">
                <a:latin typeface="Times New Roman"/>
                <a:ea typeface="Times New Roman"/>
                <a:cs typeface="Times New Roman"/>
                <a:sym typeface="Times New Roman"/>
              </a:defRPr>
            </a:pPr>
            <a:r>
              <a:t>Critically evaluate his arguments: where do we get off and where can we rejoin his trolley?</a:t>
            </a:r>
          </a:p>
        </p:txBody>
      </p:sp>
      <p:sp>
        <p:nvSpPr>
          <p:cNvPr id="91" name="Plato and Aristotle in Conversation…"/>
          <p:cNvSpPr txBox="1"/>
          <p:nvPr/>
        </p:nvSpPr>
        <p:spPr>
          <a:xfrm>
            <a:off x="5483869" y="3346930"/>
            <a:ext cx="3365501" cy="63942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324611">
              <a:defRPr b="1" sz="1703">
                <a:latin typeface="Times New Roman"/>
                <a:ea typeface="Times New Roman"/>
                <a:cs typeface="Times New Roman"/>
                <a:sym typeface="Times New Roman"/>
              </a:defRPr>
            </a:pPr>
            <a:r>
              <a:t>Plato and Aristotle in Conversation</a:t>
            </a:r>
          </a:p>
          <a:p>
            <a:pPr algn="ctr" defTabSz="324611">
              <a:defRPr sz="1703">
                <a:latin typeface="Times New Roman"/>
                <a:ea typeface="Times New Roman"/>
                <a:cs typeface="Times New Roman"/>
                <a:sym typeface="Times New Roman"/>
              </a:defRPr>
            </a:pPr>
            <a:r>
              <a:t>Raphael: The School of Athens</a:t>
            </a:r>
          </a:p>
        </p:txBody>
      </p:sp>
      <p:pic>
        <p:nvPicPr>
          <p:cNvPr id="92" name="Image" descr="Image"/>
          <p:cNvPicPr>
            <a:picLocks noChangeAspect="0"/>
          </p:cNvPicPr>
          <p:nvPr/>
        </p:nvPicPr>
        <p:blipFill>
          <a:blip r:embed="rId3">
            <a:extLst/>
          </a:blip>
          <a:stretch>
            <a:fillRect/>
          </a:stretch>
        </p:blipFill>
        <p:spPr>
          <a:xfrm>
            <a:off x="5484663" y="1270000"/>
            <a:ext cx="3365501" cy="2082800"/>
          </a:xfrm>
          <a:prstGeom prst="rect">
            <a:avLst/>
          </a:prstGeom>
          <a:ln w="12700">
            <a:miter lim="400000"/>
          </a:ln>
        </p:spPr>
      </p:pic>
      <p:sp>
        <p:nvSpPr>
          <p:cNvPr id="9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 name="Aristotle: Politics"/>
          <p:cNvSpPr txBox="1"/>
          <p:nvPr>
            <p:ph type="title" idx="4294967295"/>
          </p:nvPr>
        </p:nvSpPr>
        <p:spPr>
          <a:xfrm>
            <a:off x="277663" y="-1"/>
            <a:ext cx="8572501" cy="1270001"/>
          </a:xfrm>
          <a:prstGeom prst="rect">
            <a:avLst/>
          </a:prstGeom>
        </p:spPr>
        <p:txBody>
          <a:bodyPr>
            <a:normAutofit fontScale="100000" lnSpcReduction="0"/>
          </a:bodyPr>
          <a:lstStyle/>
          <a:p>
            <a:pPr>
              <a:defRPr sz="6000">
                <a:solidFill>
                  <a:srgbClr val="000080"/>
                </a:solidFill>
              </a:defRPr>
            </a:pPr>
            <a:r>
              <a:t>Aristotle: </a:t>
            </a:r>
            <a:r>
              <a:rPr i="1"/>
              <a:t>Politics</a:t>
            </a:r>
          </a:p>
        </p:txBody>
      </p:sp>
      <p:sp>
        <p:nvSpPr>
          <p:cNvPr id="96" name="How Greek men order and ought to order their households and city-states:…"/>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How Greek men order and ought to order their households and city-states:</a:t>
            </a:r>
          </a:p>
          <a:p>
            <a:pPr marL="240631" indent="-240631">
              <a:spcBef>
                <a:spcPts val="1200"/>
              </a:spcBef>
              <a:buFontTx/>
              <a:defRPr sz="2400">
                <a:latin typeface="Times New Roman"/>
                <a:ea typeface="Times New Roman"/>
                <a:cs typeface="Times New Roman"/>
                <a:sym typeface="Times New Roman"/>
              </a:defRPr>
            </a:pPr>
            <a:r>
              <a:t>For a Greek man to have a functional household, and for Greek men to have a functional city-state, they need resources</a:t>
            </a:r>
          </a:p>
          <a:p>
            <a:pPr marL="240631" indent="-240631">
              <a:spcBef>
                <a:spcPts val="1200"/>
              </a:spcBef>
              <a:buFontTx/>
              <a:defRPr i="1" sz="2400">
                <a:latin typeface="Times New Roman"/>
                <a:ea typeface="Times New Roman"/>
                <a:cs typeface="Times New Roman"/>
                <a:sym typeface="Times New Roman"/>
              </a:defRPr>
            </a:pPr>
            <a:r>
              <a:t>Politics</a:t>
            </a:r>
            <a:r>
              <a:rPr i="0"/>
              <a:t> Book I is what Aristotle believes people thinking about politics need to know about acquiring, maintaining, and managing resources</a:t>
            </a:r>
            <a:endParaRPr i="0"/>
          </a:p>
          <a:p>
            <a:pPr marL="240631" indent="-240631">
              <a:spcBef>
                <a:spcPts val="1200"/>
              </a:spcBef>
              <a:buFontTx/>
              <a:defRPr i="1" sz="2400">
                <a:latin typeface="Times New Roman"/>
                <a:ea typeface="Times New Roman"/>
                <a:cs typeface="Times New Roman"/>
                <a:sym typeface="Times New Roman"/>
              </a:defRPr>
            </a:pPr>
            <a:r>
              <a:rPr i="0"/>
              <a:t>It is what Aristotle has to say about what we would call the </a:t>
            </a:r>
            <a:r>
              <a:t>economy</a:t>
            </a:r>
          </a:p>
        </p:txBody>
      </p:sp>
      <p:sp>
        <p:nvSpPr>
          <p:cNvPr id="97"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pic>
        <p:nvPicPr>
          <p:cNvPr id="98" name="Image" descr="Image"/>
          <p:cNvPicPr>
            <a:picLocks noChangeAspect="1"/>
          </p:cNvPicPr>
          <p:nvPr/>
        </p:nvPicPr>
        <p:blipFill>
          <a:blip r:embed="rId3">
            <a:extLst/>
          </a:blip>
          <a:srcRect l="13034" t="8937" r="9634" b="10622"/>
          <a:stretch>
            <a:fillRect/>
          </a:stretch>
        </p:blipFill>
        <p:spPr>
          <a:xfrm>
            <a:off x="5496569" y="1270000"/>
            <a:ext cx="3353645" cy="4429089"/>
          </a:xfrm>
          <a:prstGeom prst="rect">
            <a:avLst/>
          </a:prstGeom>
          <a:ln w="12700">
            <a:miter lim="400000"/>
          </a:ln>
        </p:spPr>
      </p:pic>
      <p:sp>
        <p:nvSpPr>
          <p:cNvPr id="99" name="Aristotle…"/>
          <p:cNvSpPr txBox="1"/>
          <p:nvPr/>
        </p:nvSpPr>
        <p:spPr>
          <a:xfrm>
            <a:off x="5484663" y="5699125"/>
            <a:ext cx="3365501" cy="788035"/>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306324">
              <a:defRPr b="1" sz="1608">
                <a:latin typeface="Times New Roman"/>
                <a:ea typeface="Times New Roman"/>
                <a:cs typeface="Times New Roman"/>
                <a:sym typeface="Times New Roman"/>
              </a:defRPr>
            </a:pPr>
            <a:r>
              <a:t>Aristotle</a:t>
            </a:r>
          </a:p>
          <a:p>
            <a:pPr algn="ctr" defTabSz="306324">
              <a:defRPr sz="1608">
                <a:latin typeface="Times New Roman"/>
                <a:ea typeface="Times New Roman"/>
                <a:cs typeface="Times New Roman"/>
                <a:sym typeface="Times New Roman"/>
              </a:defRPr>
            </a:pPr>
            <a:r>
              <a:t>Roman marble copy of a Greek bronze by Lysippos (-330)</a:t>
            </a:r>
          </a:p>
        </p:txBody>
      </p:sp>
      <p:sp>
        <p:nvSpPr>
          <p:cNvPr id="10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Aristotle on the Economy"/>
          <p:cNvSpPr txBox="1"/>
          <p:nvPr>
            <p:ph type="title" idx="4294967295"/>
          </p:nvPr>
        </p:nvSpPr>
        <p:spPr>
          <a:xfrm>
            <a:off x="277663" y="-1"/>
            <a:ext cx="8572501" cy="1270001"/>
          </a:xfrm>
          <a:prstGeom prst="rect">
            <a:avLst/>
          </a:prstGeom>
        </p:spPr>
        <p:txBody>
          <a:bodyPr>
            <a:normAutofit fontScale="100000" lnSpcReduction="0"/>
          </a:bodyPr>
          <a:lstStyle>
            <a:lvl1pPr defTabSz="416052">
              <a:defRPr sz="5460">
                <a:solidFill>
                  <a:srgbClr val="000080"/>
                </a:solidFill>
              </a:defRPr>
            </a:lvl1pPr>
          </a:lstStyle>
          <a:p>
            <a:pPr/>
            <a:r>
              <a:t>Aristotle on the Economy</a:t>
            </a:r>
          </a:p>
        </p:txBody>
      </p:sp>
      <p:sp>
        <p:nvSpPr>
          <p:cNvPr id="103" name="But we don’t read Aristotle to learn about the economy:…"/>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we don’t read Aristotle to learn about the economy:</a:t>
            </a:r>
          </a:p>
          <a:p>
            <a:pPr marL="240631" indent="-240631">
              <a:spcBef>
                <a:spcPts val="1200"/>
              </a:spcBef>
              <a:buFontTx/>
              <a:defRPr sz="2400">
                <a:latin typeface="Times New Roman"/>
                <a:ea typeface="Times New Roman"/>
                <a:cs typeface="Times New Roman"/>
                <a:sym typeface="Times New Roman"/>
              </a:defRPr>
            </a:pPr>
            <a:r>
              <a:t>Just as we would not read Aristotle to learn about physics, or chemistry, or astronomy</a:t>
            </a:r>
          </a:p>
          <a:p>
            <a:pPr marL="240631" indent="-240631">
              <a:spcBef>
                <a:spcPts val="1200"/>
              </a:spcBef>
              <a:buFontTx/>
              <a:defRPr sz="2400">
                <a:latin typeface="Times New Roman"/>
                <a:ea typeface="Times New Roman"/>
                <a:cs typeface="Times New Roman"/>
                <a:sym typeface="Times New Roman"/>
              </a:defRPr>
            </a:pPr>
            <a:r>
              <a:t>We read Aristotle to learn how intelligent ancient observers saw the economy</a:t>
            </a:r>
          </a:p>
          <a:p>
            <a:pPr marL="240631" indent="-240631">
              <a:spcBef>
                <a:spcPts val="1200"/>
              </a:spcBef>
              <a:buFontTx/>
              <a:defRPr sz="2400">
                <a:latin typeface="Times New Roman"/>
                <a:ea typeface="Times New Roman"/>
                <a:cs typeface="Times New Roman"/>
                <a:sym typeface="Times New Roman"/>
              </a:defRPr>
            </a:pPr>
            <a:r>
              <a:t>Taking their observation both as a social fact worth study in itself, and as a window into the pre-industrial economy.</a:t>
            </a:r>
          </a:p>
        </p:txBody>
      </p:sp>
      <p:sp>
        <p:nvSpPr>
          <p:cNvPr id="104"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0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6" name="The Agora of Classical Athens…"/>
          <p:cNvSpPr txBox="1"/>
          <p:nvPr/>
        </p:nvSpPr>
        <p:spPr>
          <a:xfrm>
            <a:off x="5484663" y="3343671"/>
            <a:ext cx="3365501" cy="78803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92607">
              <a:defRPr b="1" sz="1536">
                <a:latin typeface="Times New Roman"/>
                <a:ea typeface="Times New Roman"/>
                <a:cs typeface="Times New Roman"/>
                <a:sym typeface="Times New Roman"/>
              </a:defRPr>
            </a:pPr>
            <a:r>
              <a:t>The Agora of Classical Athens</a:t>
            </a:r>
          </a:p>
          <a:p>
            <a:pPr algn="ctr" defTabSz="292607">
              <a:defRPr sz="1536">
                <a:latin typeface="Times New Roman"/>
                <a:ea typeface="Times New Roman"/>
                <a:cs typeface="Times New Roman"/>
                <a:sym typeface="Times New Roman"/>
              </a:defRPr>
            </a:pPr>
            <a:r>
              <a:t>Temple of Hephaistos in the upper left; Arcade (stoa) of King Attalos on the right</a:t>
            </a:r>
          </a:p>
        </p:txBody>
      </p:sp>
      <p:pic>
        <p:nvPicPr>
          <p:cNvPr id="107" name="Image" descr="Image"/>
          <p:cNvPicPr>
            <a:picLocks noChangeAspect="1"/>
          </p:cNvPicPr>
          <p:nvPr/>
        </p:nvPicPr>
        <p:blipFill>
          <a:blip r:embed="rId3">
            <a:extLst/>
          </a:blip>
          <a:srcRect l="0" t="11889" r="0" b="0"/>
          <a:stretch>
            <a:fillRect/>
          </a:stretch>
        </p:blipFill>
        <p:spPr>
          <a:xfrm>
            <a:off x="5484663" y="1269999"/>
            <a:ext cx="3365501" cy="2073631"/>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Aristotle on Economic Growth"/>
          <p:cNvSpPr txBox="1"/>
          <p:nvPr>
            <p:ph type="title" idx="4294967295"/>
          </p:nvPr>
        </p:nvSpPr>
        <p:spPr>
          <a:xfrm>
            <a:off x="277663" y="-1"/>
            <a:ext cx="8572501" cy="1270001"/>
          </a:xfrm>
          <a:prstGeom prst="rect">
            <a:avLst/>
          </a:prstGeom>
        </p:spPr>
        <p:txBody>
          <a:bodyPr>
            <a:normAutofit fontScale="100000" lnSpcReduction="0"/>
          </a:bodyPr>
          <a:lstStyle>
            <a:lvl1pPr defTabSz="352043">
              <a:defRPr sz="4619">
                <a:solidFill>
                  <a:srgbClr val="000080"/>
                </a:solidFill>
              </a:defRPr>
            </a:lvl1pPr>
          </a:lstStyle>
          <a:p>
            <a:pPr/>
            <a:r>
              <a:t>Aristotle on Economic Growth</a:t>
            </a:r>
          </a:p>
        </p:txBody>
      </p:sp>
      <p:sp>
        <p:nvSpPr>
          <p:cNvPr id="110" name="And we are interested in what Aristotle’s writings here tell us about economic growth…"/>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And we are interested in what Aristotle’s writings here tell us about </a:t>
            </a:r>
            <a:r>
              <a:rPr i="1"/>
              <a:t>economic growth</a:t>
            </a:r>
          </a:p>
          <a:p>
            <a:pPr marL="240631" indent="-240631">
              <a:spcBef>
                <a:spcPts val="1200"/>
              </a:spcBef>
              <a:buFontTx/>
              <a:defRPr sz="2400">
                <a:latin typeface="Times New Roman"/>
                <a:ea typeface="Times New Roman"/>
                <a:cs typeface="Times New Roman"/>
                <a:sym typeface="Times New Roman"/>
              </a:defRPr>
            </a:pPr>
            <a:r>
              <a:t>About what Aristotle’s thoughts are about </a:t>
            </a:r>
            <a:r>
              <a:rPr i="1"/>
              <a:t>economic growth</a:t>
            </a:r>
          </a:p>
          <a:p>
            <a:pPr marL="240631" indent="-240631">
              <a:spcBef>
                <a:spcPts val="1200"/>
              </a:spcBef>
              <a:buFontTx/>
              <a:defRPr sz="2400">
                <a:latin typeface="Times New Roman"/>
                <a:ea typeface="Times New Roman"/>
                <a:cs typeface="Times New Roman"/>
                <a:sym typeface="Times New Roman"/>
              </a:defRPr>
            </a:pPr>
            <a:r>
              <a:t>About the broader intellectual currents in which Aristotle was then swimming</a:t>
            </a:r>
          </a:p>
          <a:p>
            <a:pPr marL="240631" indent="-240631">
              <a:spcBef>
                <a:spcPts val="1200"/>
              </a:spcBef>
              <a:buFontTx/>
              <a:defRPr sz="2400">
                <a:latin typeface="Times New Roman"/>
                <a:ea typeface="Times New Roman"/>
                <a:cs typeface="Times New Roman"/>
                <a:sym typeface="Times New Roman"/>
              </a:defRPr>
            </a:pPr>
            <a:r>
              <a:t>About the economy in which he was embedded, and about its process of growth—or of not-growth</a:t>
            </a:r>
          </a:p>
        </p:txBody>
      </p:sp>
      <p:sp>
        <p:nvSpPr>
          <p:cNvPr id="111"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12" name="The Agora of Classical Athens…"/>
          <p:cNvSpPr txBox="1"/>
          <p:nvPr/>
        </p:nvSpPr>
        <p:spPr>
          <a:xfrm>
            <a:off x="5484663" y="3343671"/>
            <a:ext cx="3365501" cy="78803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92607">
              <a:defRPr b="1" sz="1536">
                <a:latin typeface="Times New Roman"/>
                <a:ea typeface="Times New Roman"/>
                <a:cs typeface="Times New Roman"/>
                <a:sym typeface="Times New Roman"/>
              </a:defRPr>
            </a:pPr>
            <a:r>
              <a:t>The Agora of Classical Athens</a:t>
            </a:r>
          </a:p>
          <a:p>
            <a:pPr algn="ctr" defTabSz="292607">
              <a:defRPr sz="1536">
                <a:latin typeface="Times New Roman"/>
                <a:ea typeface="Times New Roman"/>
                <a:cs typeface="Times New Roman"/>
                <a:sym typeface="Times New Roman"/>
              </a:defRPr>
            </a:pPr>
            <a:r>
              <a:t>Temple of Hephaistos in the upper left; Arcade (stoa) of King Attalos on the right</a:t>
            </a:r>
          </a:p>
        </p:txBody>
      </p:sp>
      <p:pic>
        <p:nvPicPr>
          <p:cNvPr id="113" name="Image" descr="Image"/>
          <p:cNvPicPr>
            <a:picLocks noChangeAspect="1"/>
          </p:cNvPicPr>
          <p:nvPr/>
        </p:nvPicPr>
        <p:blipFill>
          <a:blip r:embed="rId3">
            <a:extLst/>
          </a:blip>
          <a:srcRect l="0" t="11889" r="0" b="0"/>
          <a:stretch>
            <a:fillRect/>
          </a:stretch>
        </p:blipFill>
        <p:spPr>
          <a:xfrm>
            <a:off x="5484663" y="1269999"/>
            <a:ext cx="3365501" cy="2073631"/>
          </a:xfrm>
          <a:prstGeom prst="rect">
            <a:avLst/>
          </a:prstGeom>
          <a:ln w="12700">
            <a:miter lim="400000"/>
          </a:ln>
        </p:spPr>
      </p:pic>
      <p:sp>
        <p:nvSpPr>
          <p:cNvPr id="11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Question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Questions</a:t>
            </a:r>
          </a:p>
        </p:txBody>
      </p:sp>
      <p:sp>
        <p:nvSpPr>
          <p:cNvPr id="117" name="What assumption that Aristotle made—perhaps (probably?) without thinking about it, because it seemed most obvious to him—struck you as the most wrong or repugnant or weird?…"/>
          <p:cNvSpPr txBox="1"/>
          <p:nvPr>
            <p:ph type="body" idx="4294967295"/>
          </p:nvPr>
        </p:nvSpPr>
        <p:spPr>
          <a:xfrm>
            <a:off x="277663" y="1270000"/>
            <a:ext cx="5207001" cy="5217160"/>
          </a:xfrm>
          <a:prstGeom prst="rect">
            <a:avLst/>
          </a:prstGeom>
        </p:spPr>
        <p:txBody>
          <a:bodyPr>
            <a:normAutofit fontScale="100000" lnSpcReduction="0"/>
          </a:bodyPr>
          <a:lstStyle/>
          <a:p>
            <a:pPr marL="131545" indent="-131545" defTabSz="187452">
              <a:spcBef>
                <a:spcPts val="400"/>
              </a:spcBef>
              <a:buFontTx/>
              <a:buAutoNum type="arabicPeriod" startAt="1"/>
              <a:defRPr sz="943">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does Aristotle say are the four tasks of the Greek man in managing his household? Why these four?</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At the end of the first long paragraph of I.11, Aristotle writes: “Of the several divisions of wealth-getting I now speak generally; a minute consideration of them might be useful in practice, but it would be tiresome to dwell upon them at greater length now…” An alternative translation would say “detailed and exact discussion would be useful for the practical workings but to spend too much time on such things is crude…” (see </a:t>
            </a:r>
            <a:r>
              <a:rPr b="1"/>
              <a:t>Josiah Ober</a:t>
            </a:r>
            <a:r>
              <a:t> (2019): </a:t>
            </a:r>
            <a:r>
              <a:rPr i="1"/>
              <a:t>Agamemnon’s Cluelessness</a:t>
            </a:r>
            <a:r>
              <a:t> &lt;</a:t>
            </a:r>
            <a:r>
              <a:rPr u="sng">
                <a:solidFill>
                  <a:srgbClr val="0000FF"/>
                </a:solidFill>
                <a:uFill>
                  <a:solidFill>
                    <a:srgbClr val="0000FF"/>
                  </a:solidFill>
                </a:uFill>
                <a:hlinkClick r:id="rId2" invalidUrl="" action="" tgtFrame="" tooltip="" history="1" highlightClick="0" endSnd="0"/>
              </a:rPr>
              <a:t>https://delong.typepad.com/files/ober-agamemnon-1.pdf</a:t>
            </a:r>
            <a:r>
              <a:t>&gt;). Aristotle considers knowledge of the art of wealth-getting “not unworthy of philosophy”, but spending your time practicing this art “illiberal an irksome”; philosophers should know how Thales of Miletos got rich by cornering the olive-press market on the island of Lesbos, but for Aristotle, his students, or his readers to dwell upon these matters at greater length would be “tiresome” or “crude”. What do you think is going on in Aristotle’s mind here?</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 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Near the start of Book I Aristotle divided household management into four branches: (1) master-slave, (2) gender roles, (3) human reproduction, and acquiring material resources. he then skipped over (2) and (3) to talk about (1) and (4). Near the very end of the Book I, in I.12, he returns to (2) and (3). He says that “A husband and father, we saw, rules over wife and children, both free, but the rule differs, the rule over his children being a royal, over his wife a constitutional rule”. What is the distinction that you think Aristotle is drawing here? How important is it? (And do note that Aristoteles is here having an argument with Sokrates and Platon, who believed in gender equity: that the souls and thus “the courage and justice of a man and of a woman, are…the same…”</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does Aristotle conclude, at the end of the book, is the proper way to rank in importance the different branches of the art of household management?</a:t>
            </a:r>
          </a:p>
        </p:txBody>
      </p:sp>
      <p:sp>
        <p:nvSpPr>
          <p:cNvPr id="118"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2020-01-06</a:t>
            </a:r>
          </a:p>
        </p:txBody>
      </p:sp>
      <p:sp>
        <p:nvSpPr>
          <p:cNvPr id="119" name="Classical Athenian 4-drachma silver coin…"/>
          <p:cNvSpPr txBox="1"/>
          <p:nvPr/>
        </p:nvSpPr>
        <p:spPr>
          <a:xfrm>
            <a:off x="5484663" y="3397646"/>
            <a:ext cx="3365501" cy="1456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42315">
              <a:defRPr b="1" sz="1271">
                <a:latin typeface="Times New Roman"/>
                <a:ea typeface="Times New Roman"/>
                <a:cs typeface="Times New Roman"/>
                <a:sym typeface="Times New Roman"/>
              </a:defRPr>
            </a:pPr>
            <a:r>
              <a:t>Classical Athenian 4-drachma silver coin</a:t>
            </a:r>
          </a:p>
          <a:p>
            <a:pPr algn="ctr" defTabSz="242315">
              <a:defRPr sz="1271">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120" name="Image" descr="Image"/>
          <p:cNvPicPr>
            <a:picLocks noChangeAspect="1"/>
          </p:cNvPicPr>
          <p:nvPr/>
        </p:nvPicPr>
        <p:blipFill>
          <a:blip r:embed="rId4">
            <a:extLst/>
          </a:blip>
          <a:srcRect l="0" t="0" r="0" b="7642"/>
          <a:stretch>
            <a:fillRect/>
          </a:stretch>
        </p:blipFill>
        <p:spPr>
          <a:xfrm>
            <a:off x="5484663" y="1270000"/>
            <a:ext cx="3365501" cy="2127450"/>
          </a:xfrm>
          <a:prstGeom prst="rect">
            <a:avLst/>
          </a:prstGeom>
          <a:ln w="12700">
            <a:miter lim="400000"/>
          </a:ln>
        </p:spPr>
      </p:pic>
      <p:sp>
        <p:nvSpPr>
          <p:cNvPr id="12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Memo: Guesses at the Population of Athens (and Piraeu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Memo: Guesses at the Population of Athens (and Piraeus)</a:t>
            </a:r>
          </a:p>
        </p:txBody>
      </p:sp>
      <p:sp>
        <p:nvSpPr>
          <p:cNvPr id="124" name="-1000: 4000…"/>
          <p:cNvSpPr txBox="1"/>
          <p:nvPr>
            <p:ph type="body" idx="4294967295"/>
          </p:nvPr>
        </p:nvSpPr>
        <p:spPr>
          <a:xfrm>
            <a:off x="277663" y="1270000"/>
            <a:ext cx="8572501" cy="5217160"/>
          </a:xfrm>
          <a:prstGeom prst="rect">
            <a:avLst/>
          </a:prstGeom>
        </p:spPr>
        <p:txBody>
          <a:bodyPr>
            <a:normAutofit fontScale="100000" lnSpcReduction="0"/>
          </a:bodyPr>
          <a:lstStyle/>
          <a:p>
            <a:pPr marL="230605" indent="-230605">
              <a:spcBef>
                <a:spcPts val="1200"/>
              </a:spcBef>
              <a:buFontTx/>
              <a:defRPr sz="2300">
                <a:latin typeface="Times New Roman"/>
                <a:ea typeface="Times New Roman"/>
                <a:cs typeface="Times New Roman"/>
                <a:sym typeface="Times New Roman"/>
              </a:defRPr>
            </a:pPr>
            <a:r>
              <a:t>-1000: 4000</a:t>
            </a:r>
          </a:p>
          <a:p>
            <a:pPr marL="230605" indent="-230605">
              <a:spcBef>
                <a:spcPts val="1200"/>
              </a:spcBef>
              <a:buFontTx/>
              <a:defRPr sz="2300">
                <a:latin typeface="Times New Roman"/>
                <a:ea typeface="Times New Roman"/>
                <a:cs typeface="Times New Roman"/>
                <a:sym typeface="Times New Roman"/>
              </a:defRPr>
            </a:pPr>
            <a:r>
              <a:t>-750: 10000</a:t>
            </a:r>
          </a:p>
          <a:p>
            <a:pPr marL="230605" indent="-230605">
              <a:spcBef>
                <a:spcPts val="1200"/>
              </a:spcBef>
              <a:buFontTx/>
              <a:defRPr sz="2300">
                <a:latin typeface="Times New Roman"/>
                <a:ea typeface="Times New Roman"/>
                <a:cs typeface="Times New Roman"/>
                <a:sym typeface="Times New Roman"/>
              </a:defRPr>
            </a:pPr>
            <a:r>
              <a:t>-550: 30000</a:t>
            </a:r>
          </a:p>
          <a:p>
            <a:pPr marL="230605" indent="-230605">
              <a:spcBef>
                <a:spcPts val="1200"/>
              </a:spcBef>
              <a:buFontTx/>
              <a:defRPr sz="2300">
                <a:latin typeface="Times New Roman"/>
                <a:ea typeface="Times New Roman"/>
                <a:cs typeface="Times New Roman"/>
                <a:sym typeface="Times New Roman"/>
              </a:defRPr>
            </a:pPr>
            <a:r>
              <a:t>-450: 75000</a:t>
            </a:r>
          </a:p>
          <a:p>
            <a:pPr marL="230605" indent="-230605">
              <a:spcBef>
                <a:spcPts val="1200"/>
              </a:spcBef>
              <a:buFontTx/>
              <a:defRPr sz="2300">
                <a:latin typeface="Times New Roman"/>
                <a:ea typeface="Times New Roman"/>
                <a:cs typeface="Times New Roman"/>
                <a:sym typeface="Times New Roman"/>
              </a:defRPr>
            </a:pPr>
            <a:r>
              <a:t>-350: 60000</a:t>
            </a:r>
          </a:p>
          <a:p>
            <a:pPr marL="230605" indent="-230605">
              <a:spcBef>
                <a:spcPts val="1200"/>
              </a:spcBef>
              <a:buFontTx/>
              <a:defRPr sz="2300">
                <a:latin typeface="Times New Roman"/>
                <a:ea typeface="Times New Roman"/>
                <a:cs typeface="Times New Roman"/>
                <a:sym typeface="Times New Roman"/>
              </a:defRPr>
            </a:pPr>
            <a:r>
              <a:t>-250: 40000</a:t>
            </a:r>
          </a:p>
          <a:p>
            <a:pPr marL="230605" indent="-230605">
              <a:spcBef>
                <a:spcPts val="1200"/>
              </a:spcBef>
              <a:buFontTx/>
              <a:defRPr sz="2300">
                <a:latin typeface="Times New Roman"/>
                <a:ea typeface="Times New Roman"/>
                <a:cs typeface="Times New Roman"/>
                <a:sym typeface="Times New Roman"/>
              </a:defRPr>
            </a:pPr>
            <a:r>
              <a:t>-150: 30000</a:t>
            </a:r>
          </a:p>
          <a:p>
            <a:pPr marL="230605" indent="-230605">
              <a:spcBef>
                <a:spcPts val="1200"/>
              </a:spcBef>
              <a:buFontTx/>
              <a:defRPr sz="2300">
                <a:latin typeface="Times New Roman"/>
                <a:ea typeface="Times New Roman"/>
                <a:cs typeface="Times New Roman"/>
                <a:sym typeface="Times New Roman"/>
              </a:defRPr>
            </a:pPr>
            <a:r>
              <a:t>-50: 15000</a:t>
            </a:r>
          </a:p>
        </p:txBody>
      </p:sp>
      <p:sp>
        <p:nvSpPr>
          <p:cNvPr id="125"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2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Further Reading"/>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Further Reading</a:t>
            </a:r>
          </a:p>
        </p:txBody>
      </p:sp>
      <p:sp>
        <p:nvSpPr>
          <p:cNvPr id="129" name="Dante Alighieri (1320): Inferno &lt;http://www.gutenberg.org/files/41537/41537-h/41537-h.htm&gt;…"/>
          <p:cNvSpPr txBox="1"/>
          <p:nvPr>
            <p:ph type="body" idx="4294967295"/>
          </p:nvPr>
        </p:nvSpPr>
        <p:spPr>
          <a:xfrm>
            <a:off x="277663" y="1270000"/>
            <a:ext cx="8572501" cy="5217160"/>
          </a:xfrm>
          <a:prstGeom prst="rect">
            <a:avLst/>
          </a:prstGeom>
        </p:spPr>
        <p:txBody>
          <a:bodyPr>
            <a:normAutofit fontScale="100000" lnSpcReduction="0"/>
          </a:bodyPr>
          <a:lstStyle/>
          <a:p>
            <a:pPr marL="198320" indent="-198320" defTabSz="393192">
              <a:spcBef>
                <a:spcPts val="1000"/>
              </a:spcBef>
              <a:buFontTx/>
              <a:defRPr sz="1978">
                <a:latin typeface="Times New Roman"/>
                <a:ea typeface="Times New Roman"/>
                <a:cs typeface="Times New Roman"/>
                <a:sym typeface="Times New Roman"/>
              </a:defRPr>
            </a:pPr>
            <a:r>
              <a:rPr b="1"/>
              <a:t>Dante Alighieri</a:t>
            </a:r>
            <a:r>
              <a:t> (1320): </a:t>
            </a:r>
            <a:r>
              <a:rPr i="1"/>
              <a:t>Inferno &lt;</a:t>
            </a:r>
            <a:r>
              <a:rPr u="sng">
                <a:solidFill>
                  <a:srgbClr val="0000FF"/>
                </a:solidFill>
                <a:uFill>
                  <a:solidFill>
                    <a:srgbClr val="0000FF"/>
                  </a:solidFill>
                </a:uFill>
                <a:hlinkClick r:id="rId2" invalidUrl="" action="" tgtFrame="" tooltip="" history="1" highlightClick="0" endSnd="0"/>
              </a:rPr>
              <a:t>http://www.gutenberg.org/files/41537/41537-h/41537-h.htm</a:t>
            </a:r>
            <a:r>
              <a:rPr i="1"/>
              <a:t>&gt;</a:t>
            </a:r>
            <a:endParaRPr i="1"/>
          </a:p>
          <a:p>
            <a:pPr marL="198320" indent="-198320" defTabSz="393192">
              <a:spcBef>
                <a:spcPts val="1000"/>
              </a:spcBef>
              <a:buFontTx/>
              <a:defRPr sz="1978">
                <a:latin typeface="Times New Roman"/>
                <a:ea typeface="Times New Roman"/>
                <a:cs typeface="Times New Roman"/>
                <a:sym typeface="Times New Roman"/>
              </a:defRPr>
            </a:pPr>
            <a:r>
              <a:rPr b="1"/>
              <a:t>Aristoteles of Stagira</a:t>
            </a:r>
            <a:r>
              <a:t> (-340): </a:t>
            </a:r>
            <a:r>
              <a:rPr i="1"/>
              <a:t>Nikomakhean Ethics</a:t>
            </a:r>
            <a:r>
              <a:t>, V Justice &lt;</a:t>
            </a:r>
            <a:r>
              <a:rPr u="sng">
                <a:solidFill>
                  <a:srgbClr val="0000FF"/>
                </a:solidFill>
                <a:uFill>
                  <a:solidFill>
                    <a:srgbClr val="0000FF"/>
                  </a:solidFill>
                </a:uFill>
                <a:hlinkClick r:id="rId3" invalidUrl="" action="" tgtFrame="" tooltip="" history="1" highlightClick="0" endSnd="0"/>
              </a:rPr>
              <a:t>https://delong.typepad.com/files/aristotle-nicomachean-5.pdf</a:t>
            </a:r>
            <a:r>
              <a:t>&gt;</a:t>
            </a:r>
          </a:p>
          <a:p>
            <a:pPr marL="198320" indent="-198320" defTabSz="393192">
              <a:spcBef>
                <a:spcPts val="1000"/>
              </a:spcBef>
              <a:buFontTx/>
              <a:defRPr b="1" sz="1978">
                <a:latin typeface="Times New Roman"/>
                <a:ea typeface="Times New Roman"/>
                <a:cs typeface="Times New Roman"/>
                <a:sym typeface="Times New Roman"/>
              </a:defRPr>
            </a:pPr>
            <a:r>
              <a:t>Gustave Dore</a:t>
            </a:r>
            <a:r>
              <a:rPr b="0"/>
              <a:t> (1861): </a:t>
            </a:r>
            <a:r>
              <a:rPr b="0" i="1"/>
              <a:t>Illustrations for Dante’s “Divine Comedy”</a:t>
            </a:r>
            <a:r>
              <a:rPr b="0"/>
              <a:t> &lt;</a:t>
            </a:r>
            <a:r>
              <a:rPr b="0" u="sng">
                <a:solidFill>
                  <a:srgbClr val="0000FF"/>
                </a:solidFill>
                <a:uFill>
                  <a:solidFill>
                    <a:srgbClr val="0000FF"/>
                  </a:solidFill>
                </a:uFill>
                <a:hlinkClick r:id="rId4" invalidUrl="" action="" tgtFrame="" tooltip="" history="1" highlightClick="0" endSnd="0"/>
              </a:rPr>
              <a:t>https://www.google.com/books/edition/The_Doré_Illustrations_for_Dante_s_Divi/R2TkMiHSOjUC</a:t>
            </a:r>
            <a:r>
              <a:rPr b="0"/>
              <a:t>&gt;</a:t>
            </a:r>
            <a:endParaRPr b="0"/>
          </a:p>
          <a:p>
            <a:pPr marL="198320" indent="-198320" defTabSz="393192">
              <a:spcBef>
                <a:spcPts val="1000"/>
              </a:spcBef>
              <a:buFontTx/>
              <a:defRPr b="1" sz="1978">
                <a:latin typeface="Times New Roman"/>
                <a:ea typeface="Times New Roman"/>
                <a:cs typeface="Times New Roman"/>
                <a:sym typeface="Times New Roman"/>
              </a:defRPr>
            </a:pPr>
            <a:r>
              <a:t>Andy Matuschak</a:t>
            </a:r>
            <a:r>
              <a:rPr b="0"/>
              <a:t> (2019): </a:t>
            </a:r>
            <a:r>
              <a:rPr b="0" i="1"/>
              <a:t>Why Books Don’t Work</a:t>
            </a:r>
            <a:r>
              <a:rPr b="0"/>
              <a:t> &lt;</a:t>
            </a:r>
            <a:r>
              <a:rPr b="0" u="sng">
                <a:solidFill>
                  <a:srgbClr val="0000FF"/>
                </a:solidFill>
                <a:uFill>
                  <a:solidFill>
                    <a:srgbClr val="0000FF"/>
                  </a:solidFill>
                </a:uFill>
                <a:hlinkClick r:id="rId5" invalidUrl="" action="" tgtFrame="" tooltip="" history="1" highlightClick="0" endSnd="0"/>
              </a:rPr>
              <a:t>https://andymatuschak.org/books/</a:t>
            </a:r>
            <a:r>
              <a:rPr b="0"/>
              <a:t>&gt;</a:t>
            </a:r>
            <a:endParaRPr b="0"/>
          </a:p>
          <a:p>
            <a:pPr marL="198320" indent="-198320" defTabSz="393192">
              <a:spcBef>
                <a:spcPts val="1000"/>
              </a:spcBef>
              <a:buFontTx/>
              <a:defRPr b="1" sz="1978">
                <a:latin typeface="Times New Roman"/>
                <a:ea typeface="Times New Roman"/>
                <a:cs typeface="Times New Roman"/>
                <a:sym typeface="Times New Roman"/>
              </a:defRPr>
            </a:pPr>
            <a:r>
              <a:t>Ian Morris </a:t>
            </a:r>
            <a:r>
              <a:rPr b="0"/>
              <a:t>(2005): </a:t>
            </a:r>
            <a:r>
              <a:rPr b="0" i="1"/>
              <a:t>The Growth of Greek Cities in the First Millennium BC</a:t>
            </a:r>
            <a:r>
              <a:rPr b="0"/>
              <a:t> &lt;</a:t>
            </a:r>
            <a:r>
              <a:rPr b="0" u="sng">
                <a:solidFill>
                  <a:srgbClr val="0000FF"/>
                </a:solidFill>
                <a:uFill>
                  <a:solidFill>
                    <a:srgbClr val="0000FF"/>
                  </a:solidFill>
                </a:uFill>
                <a:hlinkClick r:id="rId6" invalidUrl="" action="" tgtFrame="" tooltip="" history="1" highlightClick="0" endSnd="0"/>
              </a:rPr>
              <a:t>https://www.princeton.edu/~pswpc/pdfs/morris/120509.pdf</a:t>
            </a:r>
            <a:r>
              <a:rPr b="0"/>
              <a:t>&gt;</a:t>
            </a:r>
            <a:endParaRPr b="0"/>
          </a:p>
          <a:p>
            <a:pPr marL="198320" indent="-198320" defTabSz="393192">
              <a:spcBef>
                <a:spcPts val="1000"/>
              </a:spcBef>
              <a:buFontTx/>
              <a:defRPr sz="1978">
                <a:latin typeface="Times New Roman"/>
                <a:ea typeface="Times New Roman"/>
                <a:cs typeface="Times New Roman"/>
                <a:sym typeface="Times New Roman"/>
              </a:defRPr>
            </a:pPr>
            <a:r>
              <a:rPr b="1"/>
              <a:t>Josiah Ober</a:t>
            </a:r>
            <a:r>
              <a:t> (2019): </a:t>
            </a:r>
            <a:r>
              <a:rPr i="1"/>
              <a:t>Agamemnon’s Cluelessness</a:t>
            </a:r>
            <a:r>
              <a:t> &lt;</a:t>
            </a:r>
            <a:r>
              <a:rPr u="sng">
                <a:solidFill>
                  <a:srgbClr val="0000FF"/>
                </a:solidFill>
                <a:uFill>
                  <a:solidFill>
                    <a:srgbClr val="0000FF"/>
                  </a:solidFill>
                </a:uFill>
                <a:hlinkClick r:id="rId7" invalidUrl="" action="" tgtFrame="" tooltip="" history="1" highlightClick="0" endSnd="0"/>
              </a:rPr>
              <a:t>https://delong.typepad.com/files/ober-agamemnon-1.pdf</a:t>
            </a:r>
            <a:r>
              <a:t>&gt;</a:t>
            </a:r>
          </a:p>
          <a:p>
            <a:pPr marL="198320" indent="-198320" defTabSz="393192">
              <a:spcBef>
                <a:spcPts val="1000"/>
              </a:spcBef>
              <a:buFontTx/>
              <a:defRPr sz="1978">
                <a:latin typeface="Times New Roman"/>
                <a:ea typeface="Times New Roman"/>
                <a:cs typeface="Times New Roman"/>
                <a:sym typeface="Times New Roman"/>
              </a:defRPr>
            </a:pPr>
            <a:r>
              <a:rPr b="1"/>
              <a:t>H.N. Turteltaub</a:t>
            </a:r>
            <a:r>
              <a:t> (2001): </a:t>
            </a:r>
            <a:r>
              <a:rPr i="1"/>
              <a:t>Over the Wine-Dark Sea</a:t>
            </a:r>
            <a:r>
              <a:t> &lt;</a:t>
            </a:r>
            <a:r>
              <a:rPr u="sng">
                <a:solidFill>
                  <a:srgbClr val="0000FF"/>
                </a:solidFill>
                <a:uFill>
                  <a:solidFill>
                    <a:srgbClr val="0000FF"/>
                  </a:solidFill>
                </a:uFill>
                <a:hlinkClick r:id="rId8" invalidUrl="" action="" tgtFrame="" tooltip="" history="1" highlightClick="0" endSnd="0"/>
              </a:rPr>
              <a:t>https://isbn.nu//0765344513</a:t>
            </a:r>
            <a:r>
              <a:t>&gt;</a:t>
            </a:r>
          </a:p>
        </p:txBody>
      </p:sp>
      <p:sp>
        <p:nvSpPr>
          <p:cNvPr id="130"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9" invalidUrl="" action="" tgtFrame="" tooltip="" history="1" highlightClick="0" endSnd="0"/>
              </a:rPr>
              <a:t>brad.delong@gmail.com</a:t>
            </a:r>
            <a:r>
              <a:t> 2020-01-06</a:t>
            </a:r>
          </a:p>
        </p:txBody>
      </p:sp>
      <p:sp>
        <p:nvSpPr>
          <p:cNvPr id="1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Catch Our Breath…"/>
          <p:cNvSpPr txBox="1"/>
          <p:nvPr>
            <p:ph type="title"/>
          </p:nvPr>
        </p:nvSpPr>
        <p:spPr>
          <a:xfrm>
            <a:off x="276457" y="-1"/>
            <a:ext cx="8572501" cy="1270001"/>
          </a:xfrm>
          <a:prstGeom prst="rect">
            <a:avLst/>
          </a:prstGeom>
        </p:spPr>
        <p:txBody>
          <a:bodyPr/>
          <a:lstStyle/>
          <a:p>
            <a:pPr/>
            <a:r>
              <a:t>Catch Our Breath…</a:t>
            </a:r>
          </a:p>
        </p:txBody>
      </p:sp>
      <p:sp>
        <p:nvSpPr>
          <p:cNvPr id="134"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35"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36" name="&lt;&gt;"/>
          <p:cNvSpPr txBox="1"/>
          <p:nvPr/>
        </p:nvSpPr>
        <p:spPr>
          <a:xfrm>
            <a:off x="276457" y="6032500"/>
            <a:ext cx="8572501" cy="635000"/>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chor="b">
            <a:normAutofit fontScale="100000" lnSpcReduction="0"/>
          </a:bodyPr>
          <a:lstStyle>
            <a:lvl1pPr algn="ctr">
              <a:spcBef>
                <a:spcPts val="1200"/>
              </a:spcBef>
              <a:defRPr sz="1600"/>
            </a:lvl1pPr>
          </a:lstStyle>
          <a:p>
            <a:pPr/>
            <a:r>
              <a:t>&lt;&gt;</a:t>
            </a:r>
          </a:p>
        </p:txBody>
      </p:sp>
      <p:sp>
        <p:nvSpPr>
          <p:cNvPr id="13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no iClickers today…"/>
          <p:cNvSpPr txBox="1"/>
          <p:nvPr>
            <p:ph type="title" idx="4294967295"/>
          </p:nvPr>
        </p:nvSpPr>
        <p:spPr>
          <a:xfrm>
            <a:off x="277663" y="-1"/>
            <a:ext cx="8572501" cy="2540001"/>
          </a:xfrm>
          <a:prstGeom prst="rect">
            <a:avLst/>
          </a:prstGeom>
        </p:spPr>
        <p:txBody>
          <a:bodyPr>
            <a:normAutofit fontScale="100000" lnSpcReduction="0"/>
          </a:bodyPr>
          <a:lstStyle>
            <a:lvl1pPr>
              <a:defRPr strike="sngStrike" sz="6000"/>
            </a:lvl1pPr>
          </a:lstStyle>
          <a:p>
            <a:pPr/>
            <a:r>
              <a:t>no iClickers today…</a:t>
            </a:r>
          </a:p>
        </p:txBody>
      </p:sp>
      <p:sp>
        <p:nvSpPr>
          <p:cNvPr id="40" name="the system seems to be confusing people……"/>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a:spcBef>
                <a:spcPts val="1200"/>
              </a:spcBef>
              <a:buSzTx/>
              <a:buFontTx/>
              <a:buNone/>
              <a:defRPr strike="sngStrike" sz="2400">
                <a:latin typeface="+mj-lt"/>
                <a:ea typeface="+mj-ea"/>
                <a:cs typeface="+mj-cs"/>
                <a:sym typeface="Helvetica"/>
              </a:defRPr>
            </a:pPr>
            <a:r>
              <a:t>the system seems to be confusing people…</a:t>
            </a:r>
          </a:p>
          <a:p>
            <a:pPr marL="0" indent="0" algn="ctr">
              <a:spcBef>
                <a:spcPts val="1200"/>
              </a:spcBef>
              <a:buSzTx/>
              <a:buFontTx/>
              <a:buNone/>
              <a:defRPr strike="sngStrike" sz="2400">
                <a:latin typeface="+mj-lt"/>
                <a:ea typeface="+mj-ea"/>
                <a:cs typeface="+mj-cs"/>
                <a:sym typeface="Helvetica"/>
              </a:defRPr>
            </a:pPr>
            <a:r>
              <a:t>&amp;, unless we have another 50 people suddenly flood into the classroom, we won’t use them…</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pic>
        <p:nvPicPr>
          <p:cNvPr id="140" name="Image" descr="Image"/>
          <p:cNvPicPr>
            <a:picLocks noChangeAspect="1"/>
          </p:cNvPicPr>
          <p:nvPr/>
        </p:nvPicPr>
        <p:blipFill>
          <a:blip r:embed="rId2">
            <a:extLst/>
          </a:blip>
          <a:stretch>
            <a:fillRect/>
          </a:stretch>
        </p:blipFill>
        <p:spPr>
          <a:xfrm>
            <a:off x="2188289" y="1501686"/>
            <a:ext cx="7533128" cy="4791509"/>
          </a:xfrm>
          <a:prstGeom prst="rect">
            <a:avLst/>
          </a:prstGeom>
          <a:ln w="12700">
            <a:miter lim="400000"/>
          </a:ln>
        </p:spPr>
      </p:pic>
      <p:sp>
        <p:nvSpPr>
          <p:cNvPr id="141"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14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pic>
        <p:nvPicPr>
          <p:cNvPr id="145" name="Image" descr="Image"/>
          <p:cNvPicPr>
            <a:picLocks noChangeAspect="1"/>
          </p:cNvPicPr>
          <p:nvPr/>
        </p:nvPicPr>
        <p:blipFill>
          <a:blip r:embed="rId2">
            <a:extLst/>
          </a:blip>
          <a:srcRect l="0" t="0" r="10854" b="0"/>
          <a:stretch>
            <a:fillRect/>
          </a:stretch>
        </p:blipFill>
        <p:spPr>
          <a:xfrm>
            <a:off x="277663" y="1270000"/>
            <a:ext cx="5442802" cy="4110859"/>
          </a:xfrm>
          <a:prstGeom prst="rect">
            <a:avLst/>
          </a:prstGeom>
          <a:ln w="12700">
            <a:miter lim="400000"/>
          </a:ln>
        </p:spPr>
      </p:pic>
      <p:sp>
        <p:nvSpPr>
          <p:cNvPr id="146"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sp>
        <p:nvSpPr>
          <p:cNvPr id="14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150"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 6.6%/year</a:t>
            </a:r>
          </a:p>
          <a:p>
            <a:pPr marL="240631" indent="-240631">
              <a:spcBef>
                <a:spcPts val="1200"/>
              </a:spcBef>
              <a:buFontTx/>
              <a:defRPr sz="2400">
                <a:latin typeface="Times New Roman"/>
                <a:ea typeface="Times New Roman"/>
                <a:cs typeface="Times New Roman"/>
                <a:sym typeface="Times New Roman"/>
              </a:defRPr>
            </a:pPr>
            <a:r>
              <a:t>…6.9/1.2 = 5.8 in India… 4.2%/year</a:t>
            </a:r>
          </a:p>
        </p:txBody>
      </p:sp>
      <p:pic>
        <p:nvPicPr>
          <p:cNvPr id="151"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15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National Income Per Capita in 2012"/>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solidFill>
                  <a:srgbClr val="008000"/>
                </a:solidFill>
              </a:defRPr>
            </a:lvl1pPr>
          </a:lstStyle>
          <a:p>
            <a:pPr/>
            <a:r>
              <a:t>National Income Per Capita in 2012</a:t>
            </a:r>
          </a:p>
        </p:txBody>
      </p:sp>
      <p:pic>
        <p:nvPicPr>
          <p:cNvPr id="155" name="Image" descr="Image"/>
          <p:cNvPicPr>
            <a:picLocks noChangeAspect="1"/>
          </p:cNvPicPr>
          <p:nvPr/>
        </p:nvPicPr>
        <p:blipFill>
          <a:blip r:embed="rId2">
            <a:extLst/>
          </a:blip>
          <a:stretch>
            <a:fillRect/>
          </a:stretch>
        </p:blipFill>
        <p:spPr>
          <a:xfrm>
            <a:off x="277663" y="1270000"/>
            <a:ext cx="8572501" cy="4640332"/>
          </a:xfrm>
          <a:prstGeom prst="rect">
            <a:avLst/>
          </a:prstGeom>
          <a:ln w="12700">
            <a:miter lim="400000"/>
          </a:ln>
        </p:spPr>
      </p:pic>
      <p:sp>
        <p:nvSpPr>
          <p:cNvPr id="15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5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ubnational Inequality"/>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Subnational Inequality</a:t>
            </a:r>
          </a:p>
        </p:txBody>
      </p:sp>
      <p:sp>
        <p:nvSpPr>
          <p:cNvPr id="16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61" name="Inequality across regions within countries is also high…"/>
          <p:cNvSpPr txBox="1"/>
          <p:nvPr>
            <p:ph type="body" sz="half" idx="4294967295"/>
          </p:nvPr>
        </p:nvSpPr>
        <p:spPr>
          <a:xfrm>
            <a:off x="277663" y="1270000"/>
            <a:ext cx="3182800"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Inequality across regions within countries is also high</a:t>
            </a:r>
          </a:p>
          <a:p>
            <a:pPr marL="206943" indent="-206943" defTabSz="393192">
              <a:spcBef>
                <a:spcPts val="1000"/>
              </a:spcBef>
              <a:buFontTx/>
              <a:defRPr sz="2064">
                <a:latin typeface="Times New Roman"/>
                <a:ea typeface="Times New Roman"/>
                <a:cs typeface="Times New Roman"/>
                <a:sym typeface="Times New Roman"/>
              </a:defRPr>
            </a:pPr>
            <a:r>
              <a:t>In Latin America, inequality across regions within countries is twice as high as inequality across countries (Acemoglu and Dell, 2010) </a:t>
            </a:r>
          </a:p>
          <a:p>
            <a:pPr marL="206943" indent="-206943" defTabSz="393192">
              <a:spcBef>
                <a:spcPts val="1000"/>
              </a:spcBef>
              <a:buFontTx/>
              <a:defRPr sz="2064">
                <a:latin typeface="Times New Roman"/>
                <a:ea typeface="Times New Roman"/>
                <a:cs typeface="Times New Roman"/>
                <a:sym typeface="Times New Roman"/>
              </a:defRPr>
            </a:pPr>
            <a:r>
              <a:t>About half of the differences can be statistically explained by observed human capital</a:t>
            </a:r>
          </a:p>
          <a:p>
            <a:pPr marL="206943" indent="-206943" defTabSz="393192">
              <a:spcBef>
                <a:spcPts val="1000"/>
              </a:spcBef>
              <a:buFontTx/>
              <a:defRPr sz="2064">
                <a:latin typeface="Times New Roman"/>
                <a:ea typeface="Times New Roman"/>
                <a:cs typeface="Times New Roman"/>
                <a:sym typeface="Times New Roman"/>
              </a:defRPr>
            </a:pPr>
            <a:r>
              <a:t>Differences also highly correlated with geography</a:t>
            </a:r>
          </a:p>
        </p:txBody>
      </p:sp>
      <p:pic>
        <p:nvPicPr>
          <p:cNvPr id="162" name="Image" descr="Image"/>
          <p:cNvPicPr>
            <a:picLocks noChangeAspect="1"/>
          </p:cNvPicPr>
          <p:nvPr/>
        </p:nvPicPr>
        <p:blipFill>
          <a:blip r:embed="rId2">
            <a:extLst/>
          </a:blip>
          <a:stretch>
            <a:fillRect/>
          </a:stretch>
        </p:blipFill>
        <p:spPr>
          <a:xfrm>
            <a:off x="3460462" y="1270000"/>
            <a:ext cx="1965987" cy="2619047"/>
          </a:xfrm>
          <a:prstGeom prst="rect">
            <a:avLst/>
          </a:prstGeom>
          <a:ln w="12700">
            <a:miter lim="400000"/>
          </a:ln>
        </p:spPr>
      </p:pic>
      <p:pic>
        <p:nvPicPr>
          <p:cNvPr id="163" name="Image" descr="Image"/>
          <p:cNvPicPr>
            <a:picLocks noChangeAspect="1"/>
          </p:cNvPicPr>
          <p:nvPr/>
        </p:nvPicPr>
        <p:blipFill>
          <a:blip r:embed="rId3">
            <a:extLst/>
          </a:blip>
          <a:stretch>
            <a:fillRect/>
          </a:stretch>
        </p:blipFill>
        <p:spPr>
          <a:xfrm>
            <a:off x="3460462" y="4120403"/>
            <a:ext cx="3520877" cy="2737597"/>
          </a:xfrm>
          <a:prstGeom prst="rect">
            <a:avLst/>
          </a:prstGeom>
          <a:ln w="12700">
            <a:miter lim="400000"/>
          </a:ln>
        </p:spPr>
      </p:pic>
      <p:pic>
        <p:nvPicPr>
          <p:cNvPr id="164" name="Image" descr="Image"/>
          <p:cNvPicPr>
            <a:picLocks noChangeAspect="1"/>
          </p:cNvPicPr>
          <p:nvPr/>
        </p:nvPicPr>
        <p:blipFill>
          <a:blip r:embed="rId4">
            <a:extLst/>
          </a:blip>
          <a:stretch>
            <a:fillRect/>
          </a:stretch>
        </p:blipFill>
        <p:spPr>
          <a:xfrm>
            <a:off x="6227956" y="1270000"/>
            <a:ext cx="2622208" cy="3773209"/>
          </a:xfrm>
          <a:prstGeom prst="rect">
            <a:avLst/>
          </a:prstGeom>
          <a:ln w="12700">
            <a:miter lim="400000"/>
          </a:ln>
        </p:spPr>
      </p:pic>
      <p:sp>
        <p:nvSpPr>
          <p:cNvPr id="16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A Second Table: “The West”"/>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A Second Table: “The West”</a:t>
            </a:r>
          </a:p>
        </p:txBody>
      </p:sp>
      <p:pic>
        <p:nvPicPr>
          <p:cNvPr id="168" name="Image" descr="Image"/>
          <p:cNvPicPr>
            <a:picLocks noChangeAspect="1"/>
          </p:cNvPicPr>
          <p:nvPr/>
        </p:nvPicPr>
        <p:blipFill>
          <a:blip r:embed="rId2">
            <a:extLst/>
          </a:blip>
          <a:stretch>
            <a:fillRect/>
          </a:stretch>
        </p:blipFill>
        <p:spPr>
          <a:xfrm>
            <a:off x="277663" y="1270000"/>
            <a:ext cx="8572501" cy="5347529"/>
          </a:xfrm>
          <a:prstGeom prst="rect">
            <a:avLst/>
          </a:prstGeom>
          <a:ln w="12700">
            <a:miter lim="400000"/>
          </a:ln>
        </p:spPr>
      </p:pic>
      <p:sp>
        <p:nvSpPr>
          <p:cNvPr id="16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About the Course"/>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About the Course</a:t>
            </a:r>
          </a:p>
        </p:txBody>
      </p:sp>
      <p:sp>
        <p:nvSpPr>
          <p:cNvPr id="172" name="This course examines the history of economic growth, beginning when we became “us” and continuing as far as we get. Topics covered include:…"/>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361188">
              <a:spcBef>
                <a:spcPts val="900"/>
              </a:spcBef>
              <a:buSzTx/>
              <a:buFontTx/>
              <a:buNone/>
              <a:defRPr sz="1896">
                <a:latin typeface="Times New Roman"/>
                <a:ea typeface="Times New Roman"/>
                <a:cs typeface="Times New Roman"/>
                <a:sym typeface="Times New Roman"/>
              </a:defRPr>
            </a:pPr>
            <a:r>
              <a:t>This course examines the history of economic growth, beginning when we became “us” and continuing as far as we get. Topics covered include:</a:t>
            </a:r>
          </a:p>
          <a:p>
            <a:pPr marL="190098" indent="-190098" defTabSz="361188">
              <a:spcBef>
                <a:spcPts val="900"/>
              </a:spcBef>
              <a:buFontTx/>
              <a:defRPr sz="1896">
                <a:latin typeface="Times New Roman"/>
                <a:ea typeface="Times New Roman"/>
                <a:cs typeface="Times New Roman"/>
                <a:sym typeface="Times New Roman"/>
              </a:defRPr>
            </a:pPr>
            <a:r>
              <a:t>human sociability; </a:t>
            </a:r>
          </a:p>
          <a:p>
            <a:pPr marL="190098" indent="-190098" defTabSz="361188">
              <a:spcBef>
                <a:spcPts val="900"/>
              </a:spcBef>
              <a:buFontTx/>
              <a:defRPr sz="1896">
                <a:latin typeface="Times New Roman"/>
                <a:ea typeface="Times New Roman"/>
                <a:cs typeface="Times New Roman"/>
                <a:sym typeface="Times New Roman"/>
              </a:defRPr>
            </a:pPr>
            <a:r>
              <a:t>the discovery of agriculture and the domestication of animals in the Neolithic Revolution</a:t>
            </a:r>
          </a:p>
          <a:p>
            <a:pPr marL="190098" indent="-190098" defTabSz="361188">
              <a:spcBef>
                <a:spcPts val="900"/>
              </a:spcBef>
              <a:buFontTx/>
              <a:defRPr sz="1896">
                <a:latin typeface="Times New Roman"/>
                <a:ea typeface="Times New Roman"/>
                <a:cs typeface="Times New Roman"/>
                <a:sym typeface="Times New Roman"/>
              </a:defRPr>
            </a:pPr>
            <a:r>
              <a:t>economic growth in ancient, Malthusian societies</a:t>
            </a:r>
          </a:p>
          <a:p>
            <a:pPr marL="190098" indent="-190098" defTabSz="361188">
              <a:spcBef>
                <a:spcPts val="900"/>
              </a:spcBef>
              <a:buFontTx/>
              <a:defRPr sz="1896">
                <a:latin typeface="Times New Roman"/>
                <a:ea typeface="Times New Roman"/>
                <a:cs typeface="Times New Roman"/>
                <a:sym typeface="Times New Roman"/>
              </a:defRPr>
            </a:pPr>
            <a:r>
              <a:t>the origins and maintenance of gross inequality</a:t>
            </a:r>
          </a:p>
          <a:p>
            <a:pPr marL="190098" indent="-190098" defTabSz="361188">
              <a:spcBef>
                <a:spcPts val="900"/>
              </a:spcBef>
              <a:buFontTx/>
              <a:defRPr sz="1896">
                <a:latin typeface="Times New Roman"/>
                <a:ea typeface="Times New Roman"/>
                <a:cs typeface="Times New Roman"/>
                <a:sym typeface="Times New Roman"/>
              </a:defRPr>
            </a:pPr>
            <a:r>
              <a:t>the Commercial and Industrial Revolutions</a:t>
            </a:r>
          </a:p>
          <a:p>
            <a:pPr marL="190098" indent="-190098" defTabSz="361188">
              <a:spcBef>
                <a:spcPts val="900"/>
              </a:spcBef>
              <a:buFontTx/>
              <a:defRPr sz="1896">
                <a:latin typeface="Times New Roman"/>
                <a:ea typeface="Times New Roman"/>
                <a:cs typeface="Times New Roman"/>
                <a:sym typeface="Times New Roman"/>
              </a:defRPr>
            </a:pPr>
            <a:r>
              <a:t>modern economic growth</a:t>
            </a:r>
          </a:p>
          <a:p>
            <a:pPr marL="190098" indent="-190098" defTabSz="361188">
              <a:spcBef>
                <a:spcPts val="900"/>
              </a:spcBef>
              <a:buFontTx/>
              <a:defRPr sz="1896">
                <a:latin typeface="Times New Roman"/>
                <a:ea typeface="Times New Roman"/>
                <a:cs typeface="Times New Roman"/>
                <a:sym typeface="Times New Roman"/>
              </a:defRPr>
            </a:pPr>
            <a:r>
              <a:t>theories and evidence about the institutional, geographic, and cultural determinants of growth: international prosperity differentials and the so-calledl "middle income trap"</a:t>
            </a:r>
          </a:p>
          <a:p>
            <a:pPr marL="190098" indent="-190098" defTabSz="361188">
              <a:spcBef>
                <a:spcPts val="900"/>
              </a:spcBef>
              <a:buFontTx/>
              <a:defRPr sz="1896">
                <a:latin typeface="Times New Roman"/>
                <a:ea typeface="Times New Roman"/>
                <a:cs typeface="Times New Roman"/>
                <a:sym typeface="Times New Roman"/>
              </a:defRPr>
            </a:pPr>
            <a:r>
              <a:t>OECD convergence and East Asian miracles</a:t>
            </a:r>
          </a:p>
          <a:p>
            <a:pPr marL="190098" indent="-190098" defTabSz="361188">
              <a:spcBef>
                <a:spcPts val="900"/>
              </a:spcBef>
              <a:buFontTx/>
              <a:defRPr sz="1896">
                <a:latin typeface="Times New Roman"/>
                <a:ea typeface="Times New Roman"/>
                <a:cs typeface="Times New Roman"/>
                <a:sym typeface="Times New Roman"/>
              </a:defRPr>
            </a:pPr>
            <a:r>
              <a:t>the political economy of growth and stagnation</a:t>
            </a:r>
          </a:p>
          <a:p>
            <a:pPr marL="190098" indent="-190098" defTabSz="361188">
              <a:spcBef>
                <a:spcPts val="900"/>
              </a:spcBef>
              <a:buFontTx/>
              <a:defRPr sz="1896">
                <a:latin typeface="Times New Roman"/>
                <a:ea typeface="Times New Roman"/>
                <a:cs typeface="Times New Roman"/>
                <a:sym typeface="Times New Roman"/>
              </a:defRPr>
            </a:pPr>
            <a:r>
              <a:t>the stubborn persistence of poverty</a:t>
            </a:r>
          </a:p>
        </p:txBody>
      </p:sp>
      <p:sp>
        <p:nvSpPr>
          <p:cNvPr id="17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Administrivia"/>
          <p:cNvSpPr txBox="1"/>
          <p:nvPr>
            <p:ph type="title" idx="4294967295"/>
          </p:nvPr>
        </p:nvSpPr>
        <p:spPr>
          <a:xfrm>
            <a:off x="277663" y="-1"/>
            <a:ext cx="8572501" cy="1267124"/>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Administrivia</a:t>
            </a:r>
          </a:p>
        </p:txBody>
      </p:sp>
      <p:sp>
        <p:nvSpPr>
          <p:cNvPr id="176" name="Assessment: Students are graded on the basis of:…"/>
          <p:cNvSpPr txBox="1"/>
          <p:nvPr>
            <p:ph type="body" sz="half" idx="4294967295"/>
          </p:nvPr>
        </p:nvSpPr>
        <p:spPr>
          <a:xfrm>
            <a:off x="277663" y="1267122"/>
            <a:ext cx="4042412" cy="5397501"/>
          </a:xfrm>
          <a:prstGeom prst="rect">
            <a:avLst/>
          </a:prstGeom>
        </p:spPr>
        <p:txBody>
          <a:bodyPr>
            <a:normAutofit fontScale="100000" lnSpcReduction="0"/>
          </a:bodyPr>
          <a:lstStyle/>
          <a:p>
            <a:pPr marL="0" indent="0" defTabSz="306324">
              <a:spcBef>
                <a:spcPts val="0"/>
              </a:spcBef>
              <a:buSzTx/>
              <a:buFontTx/>
              <a:buNone/>
              <a:defRPr sz="1608">
                <a:latin typeface="Times New Roman"/>
                <a:ea typeface="Times New Roman"/>
                <a:cs typeface="Times New Roman"/>
                <a:sym typeface="Times New Roman"/>
              </a:defRPr>
            </a:pPr>
            <a:r>
              <a:rPr b="1">
                <a:latin typeface="+mj-lt"/>
                <a:ea typeface="+mj-ea"/>
                <a:cs typeface="+mj-cs"/>
                <a:sym typeface="Helvetica"/>
              </a:rPr>
              <a:t>Assessment</a:t>
            </a:r>
            <a:r>
              <a:t>: Students are graded on the basis of:</a:t>
            </a:r>
          </a:p>
          <a:p>
            <a:pPr marL="161223" indent="-161223" defTabSz="306324">
              <a:spcBef>
                <a:spcPts val="0"/>
              </a:spcBef>
              <a:buFontTx/>
              <a:defRPr sz="1608">
                <a:latin typeface="Times New Roman"/>
                <a:ea typeface="Times New Roman"/>
                <a:cs typeface="Times New Roman"/>
                <a:sym typeface="Times New Roman"/>
              </a:defRPr>
            </a:pPr>
            <a:r>
              <a:t>fifteen assignments (45 points; 3 each), </a:t>
            </a:r>
          </a:p>
          <a:p>
            <a:pPr marL="161223" indent="-161223" defTabSz="306324">
              <a:spcBef>
                <a:spcPts val="0"/>
              </a:spcBef>
              <a:buFontTx/>
              <a:defRPr sz="1608">
                <a:latin typeface="Times New Roman"/>
                <a:ea typeface="Times New Roman"/>
                <a:cs typeface="Times New Roman"/>
                <a:sym typeface="Times New Roman"/>
              </a:defRPr>
            </a:pPr>
            <a:r>
              <a:t>a midterm (15 points),</a:t>
            </a:r>
          </a:p>
          <a:p>
            <a:pPr marL="161223" indent="-161223" defTabSz="306324">
              <a:spcBef>
                <a:spcPts val="0"/>
              </a:spcBef>
              <a:buFontTx/>
              <a:defRPr sz="1608">
                <a:latin typeface="Times New Roman"/>
                <a:ea typeface="Times New Roman"/>
                <a:cs typeface="Times New Roman"/>
                <a:sym typeface="Times New Roman"/>
              </a:defRPr>
            </a:pPr>
            <a:r>
              <a:t>in-class clicker-based quizzes and exercises (10 points), </a:t>
            </a:r>
          </a:p>
          <a:p>
            <a:pPr marL="161223" indent="-161223" defTabSz="306324">
              <a:spcBef>
                <a:spcPts val="0"/>
              </a:spcBef>
              <a:buFontTx/>
              <a:defRPr sz="1608">
                <a:latin typeface="Times New Roman"/>
                <a:ea typeface="Times New Roman"/>
                <a:cs typeface="Times New Roman"/>
                <a:sym typeface="Times New Roman"/>
              </a:defRPr>
            </a:pPr>
            <a:r>
              <a:t>section exercises and participation (10 points), and </a:t>
            </a:r>
          </a:p>
          <a:p>
            <a:pPr marL="161223" indent="-161223" defTabSz="306324">
              <a:spcBef>
                <a:spcPts val="800"/>
              </a:spcBef>
              <a:buFontTx/>
              <a:defRPr sz="1608">
                <a:latin typeface="Times New Roman"/>
                <a:ea typeface="Times New Roman"/>
                <a:cs typeface="Times New Roman"/>
                <a:sym typeface="Times New Roman"/>
              </a:defRPr>
            </a:pPr>
            <a:r>
              <a:t>a final (30 points)</a:t>
            </a:r>
          </a:p>
          <a:p>
            <a:pPr marL="0" indent="0" defTabSz="306324">
              <a:spcBef>
                <a:spcPts val="800"/>
              </a:spcBef>
              <a:buSzTx/>
              <a:buFontTx/>
              <a:buNone/>
              <a:defRPr sz="1608">
                <a:latin typeface="Times New Roman"/>
                <a:ea typeface="Times New Roman"/>
                <a:cs typeface="Times New Roman"/>
                <a:sym typeface="Times New Roman"/>
              </a:defRPr>
            </a:pPr>
            <a:r>
              <a:rPr b="1"/>
              <a:t>LECTURE</a:t>
            </a:r>
            <a:r>
              <a:t>: TTh 09:40-11:00 Birge 50; FIRST LECTURE Jan 21</a:t>
            </a:r>
          </a:p>
          <a:p>
            <a:pPr marL="0" indent="0" defTabSz="306324">
              <a:spcBef>
                <a:spcPts val="0"/>
              </a:spcBef>
              <a:buSzTx/>
              <a:buFontTx/>
              <a:buNone/>
              <a:defRPr sz="1608">
                <a:latin typeface="Times New Roman"/>
                <a:ea typeface="Times New Roman"/>
                <a:cs typeface="Times New Roman"/>
                <a:sym typeface="Times New Roman"/>
              </a:defRPr>
            </a:pPr>
            <a:r>
              <a:rPr b="1"/>
              <a:t>SECTIONS</a:t>
            </a:r>
            <a:r>
              <a:t>: </a:t>
            </a:r>
          </a:p>
          <a:p>
            <a:pPr marL="161223" indent="-161223" defTabSz="306324">
              <a:spcBef>
                <a:spcPts val="0"/>
              </a:spcBef>
              <a:buFontTx/>
              <a:defRPr sz="1608">
                <a:latin typeface="Times New Roman"/>
                <a:ea typeface="Times New Roman"/>
                <a:cs typeface="Times New Roman"/>
                <a:sym typeface="Times New Roman"/>
              </a:defRPr>
            </a:pPr>
            <a:r>
              <a:t>104 DIS W 08:10 Etcheverry 3119; </a:t>
            </a:r>
          </a:p>
          <a:p>
            <a:pPr marL="161223" indent="-161223" defTabSz="306324">
              <a:spcBef>
                <a:spcPts val="0"/>
              </a:spcBef>
              <a:buFontTx/>
              <a:defRPr sz="1608">
                <a:latin typeface="Times New Roman"/>
                <a:ea typeface="Times New Roman"/>
                <a:cs typeface="Times New Roman"/>
                <a:sym typeface="Times New Roman"/>
              </a:defRPr>
            </a:pPr>
            <a:r>
              <a:t>102 DIS W 10:10 VLSB 2070; </a:t>
            </a:r>
          </a:p>
          <a:p>
            <a:pPr marL="161223" indent="-161223" defTabSz="306324">
              <a:spcBef>
                <a:spcPts val="0"/>
              </a:spcBef>
              <a:buFontTx/>
              <a:defRPr sz="1608">
                <a:latin typeface="Times New Roman"/>
                <a:ea typeface="Times New Roman"/>
                <a:cs typeface="Times New Roman"/>
                <a:sym typeface="Times New Roman"/>
              </a:defRPr>
            </a:pPr>
            <a:r>
              <a:t>106 DIS Th 14:10 Dwinelle 179; </a:t>
            </a:r>
          </a:p>
          <a:p>
            <a:pPr marL="161223" indent="-161223" defTabSz="306324">
              <a:spcBef>
                <a:spcPts val="0"/>
              </a:spcBef>
              <a:buFontTx/>
              <a:defRPr sz="1608">
                <a:latin typeface="Times New Roman"/>
                <a:ea typeface="Times New Roman"/>
                <a:cs typeface="Times New Roman"/>
                <a:sym typeface="Times New Roman"/>
              </a:defRPr>
            </a:pPr>
            <a:r>
              <a:t>105 DIS Th 17:10 pm LeConte 385; </a:t>
            </a:r>
          </a:p>
          <a:p>
            <a:pPr marL="161223" indent="-161223" defTabSz="306324">
              <a:spcBef>
                <a:spcPts val="0"/>
              </a:spcBef>
              <a:buFontTx/>
              <a:defRPr sz="1608">
                <a:latin typeface="Times New Roman"/>
                <a:ea typeface="Times New Roman"/>
                <a:cs typeface="Times New Roman"/>
                <a:sym typeface="Times New Roman"/>
              </a:defRPr>
            </a:pPr>
            <a:r>
              <a:t>103 DIS M 08:10 Etcheverry 3119; </a:t>
            </a:r>
          </a:p>
          <a:p>
            <a:pPr marL="161223" indent="-161223" defTabSz="306324">
              <a:spcBef>
                <a:spcPts val="800"/>
              </a:spcBef>
              <a:buFontTx/>
              <a:defRPr sz="1608">
                <a:latin typeface="Times New Roman"/>
                <a:ea typeface="Times New Roman"/>
                <a:cs typeface="Times New Roman"/>
                <a:sym typeface="Times New Roman"/>
              </a:defRPr>
            </a:pPr>
            <a:r>
              <a:t>101 DIS M 10:10 VLSB 2070</a:t>
            </a:r>
          </a:p>
          <a:p>
            <a:pPr marL="0" indent="0" defTabSz="306324">
              <a:spcBef>
                <a:spcPts val="800"/>
              </a:spcBef>
              <a:buSzTx/>
              <a:buFontTx/>
              <a:buNone/>
              <a:defRPr b="1" sz="1608">
                <a:latin typeface="Times New Roman"/>
                <a:ea typeface="Times New Roman"/>
                <a:cs typeface="Times New Roman"/>
                <a:sym typeface="Times New Roman"/>
              </a:defRPr>
            </a:pPr>
            <a:r>
              <a:t>COURSE WEBSITE</a:t>
            </a:r>
            <a:r>
              <a:rPr b="0"/>
              <a:t>: </a:t>
            </a:r>
            <a:r>
              <a:rPr b="0" u="sng">
                <a:solidFill>
                  <a:srgbClr val="0000FF"/>
                </a:solidFill>
                <a:uFill>
                  <a:solidFill>
                    <a:srgbClr val="0000FF"/>
                  </a:solidFill>
                </a:uFill>
                <a:hlinkClick r:id="rId2" invalidUrl="" action="" tgtFrame="" tooltip="" history="1" highlightClick="0" endSnd="0"/>
              </a:rPr>
              <a:t>https://bcourses.berkeley.edu/courses/1487685</a:t>
            </a:r>
          </a:p>
          <a:p>
            <a:pPr marL="0" indent="0" defTabSz="306324">
              <a:spcBef>
                <a:spcPts val="800"/>
              </a:spcBef>
              <a:buSzTx/>
              <a:buFontTx/>
              <a:buNone/>
              <a:defRPr b="1" sz="1608">
                <a:latin typeface="Times New Roman"/>
                <a:ea typeface="Times New Roman"/>
                <a:cs typeface="Times New Roman"/>
                <a:sym typeface="Times New Roman"/>
              </a:defRPr>
            </a:pPr>
            <a:r>
              <a:t>OFFICE HOURS</a:t>
            </a:r>
            <a:r>
              <a:rPr b="0"/>
              <a:t>: TBD…</a:t>
            </a:r>
          </a:p>
        </p:txBody>
      </p:sp>
      <p:sp>
        <p:nvSpPr>
          <p:cNvPr id="177" name="Schedule:…"/>
          <p:cNvSpPr txBox="1"/>
          <p:nvPr/>
        </p:nvSpPr>
        <p:spPr>
          <a:xfrm>
            <a:off x="4656441" y="1267122"/>
            <a:ext cx="4193723" cy="5397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01168">
              <a:spcBef>
                <a:spcPts val="500"/>
              </a:spcBef>
              <a:defRPr sz="1056">
                <a:latin typeface="Times New Roman"/>
                <a:ea typeface="Times New Roman"/>
                <a:cs typeface="Times New Roman"/>
                <a:sym typeface="Times New Roman"/>
              </a:defRPr>
            </a:pPr>
            <a:r>
              <a:rPr b="1">
                <a:latin typeface="+mj-lt"/>
                <a:ea typeface="+mj-ea"/>
                <a:cs typeface="+mj-cs"/>
                <a:sym typeface="Helvetica"/>
              </a:rPr>
              <a:t>Schedule</a:t>
            </a:r>
            <a:r>
              <a:t>: </a:t>
            </a:r>
          </a:p>
          <a:p>
            <a:pPr defTabSz="201168">
              <a:defRPr sz="1056">
                <a:latin typeface="Times New Roman"/>
                <a:ea typeface="Times New Roman"/>
                <a:cs typeface="Times New Roman"/>
                <a:sym typeface="Times New Roman"/>
              </a:defRPr>
            </a:pPr>
            <a:r>
              <a:t>T Jan 21: Growth in Historical Perspective, Humans and Their Economies</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Jan 23: Robert Solow's Growth Model</a:t>
            </a:r>
          </a:p>
          <a:p>
            <a:pPr defTabSz="201168">
              <a:defRPr sz="1056">
                <a:latin typeface="Times New Roman"/>
                <a:ea typeface="Times New Roman"/>
                <a:cs typeface="Times New Roman"/>
                <a:sym typeface="Times New Roman"/>
              </a:defRPr>
            </a:pPr>
            <a:r>
              <a:t>T Jan 28: Malthusian Perspectives</a:t>
            </a:r>
          </a:p>
          <a:p>
            <a:pPr defTabSz="201168">
              <a:defRPr sz="1056">
                <a:latin typeface="Times New Roman"/>
                <a:ea typeface="Times New Roman"/>
                <a:cs typeface="Times New Roman"/>
                <a:sym typeface="Times New Roman"/>
              </a:defRPr>
            </a:pPr>
            <a:r>
              <a:t>Th Jan 30: Determinants of Progress in Technology and Organization</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 Feb 4: Malthusian Agricultural Economies</a:t>
            </a:r>
          </a:p>
          <a:p>
            <a:pPr defTabSz="201168">
              <a:defRPr sz="1056">
                <a:latin typeface="Times New Roman"/>
                <a:ea typeface="Times New Roman"/>
                <a:cs typeface="Times New Roman"/>
                <a:sym typeface="Times New Roman"/>
              </a:defRPr>
            </a:pPr>
            <a:r>
              <a:t>Th Feb 6: Civilizational "Efflorescences" and Imperial Declines</a:t>
            </a:r>
          </a:p>
          <a:p>
            <a:pPr defTabSz="201168">
              <a:defRPr sz="1056">
                <a:latin typeface="Times New Roman"/>
                <a:ea typeface="Times New Roman"/>
                <a:cs typeface="Times New Roman"/>
                <a:sym typeface="Times New Roman"/>
              </a:defRPr>
            </a:pPr>
            <a:r>
              <a:t>T Feb 11: Why Was Pre-Industrial Progress so Slow on Average?</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Feb 13: Commercial Revolutions</a:t>
            </a:r>
          </a:p>
          <a:p>
            <a:pPr defTabSz="201168">
              <a:defRPr sz="1056">
                <a:latin typeface="Times New Roman"/>
                <a:ea typeface="Times New Roman"/>
                <a:cs typeface="Times New Roman"/>
                <a:sym typeface="Times New Roman"/>
              </a:defRPr>
            </a:pPr>
            <a:r>
              <a:t>T Feb 18: The Industrial Revolution</a:t>
            </a:r>
          </a:p>
          <a:p>
            <a:pPr defTabSz="201168">
              <a:defRPr sz="1056">
                <a:latin typeface="Times New Roman"/>
                <a:ea typeface="Times New Roman"/>
                <a:cs typeface="Times New Roman"/>
                <a:sym typeface="Times New Roman"/>
              </a:defRPr>
            </a:pPr>
            <a:r>
              <a:t>Th Feb 20: Why Northwest Europe?</a:t>
            </a:r>
          </a:p>
          <a:p>
            <a:pPr defTabSz="201168">
              <a:defRPr sz="1056">
                <a:latin typeface="Times New Roman"/>
                <a:ea typeface="Times New Roman"/>
                <a:cs typeface="Times New Roman"/>
                <a:sym typeface="Times New Roman"/>
              </a:defRPr>
            </a:pPr>
            <a:r>
              <a:t>T Feb 25: EARLY MIDTERM (Instructor Reality Check)</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Feb 27: Modern Economic Growth</a:t>
            </a:r>
          </a:p>
          <a:p>
            <a:pPr defTabSz="201168">
              <a:defRPr sz="1056">
                <a:latin typeface="Times New Roman"/>
                <a:ea typeface="Times New Roman"/>
                <a:cs typeface="Times New Roman"/>
                <a:sym typeface="Times New Roman"/>
              </a:defRPr>
            </a:pPr>
            <a:r>
              <a:t>T Mar 3: U.S. Economic Ascendancy</a:t>
            </a:r>
          </a:p>
          <a:p>
            <a:pPr defTabSz="201168">
              <a:defRPr sz="1056">
                <a:latin typeface="Times New Roman"/>
                <a:ea typeface="Times New Roman"/>
                <a:cs typeface="Times New Roman"/>
                <a:sym typeface="Times New Roman"/>
              </a:defRPr>
            </a:pPr>
            <a:r>
              <a:t>Th Mar 5: Globalization Advances and Retreats</a:t>
            </a:r>
          </a:p>
          <a:p>
            <a:pPr defTabSz="201168">
              <a:defRPr sz="1056">
                <a:latin typeface="Times New Roman"/>
                <a:ea typeface="Times New Roman"/>
                <a:cs typeface="Times New Roman"/>
                <a:sym typeface="Times New Roman"/>
              </a:defRPr>
            </a:pPr>
            <a:r>
              <a:t>T Mar 10: Convergence and Its Absence</a:t>
            </a:r>
          </a:p>
          <a:p>
            <a:pPr defTabSz="201168">
              <a:defRPr sz="1056">
                <a:latin typeface="Times New Roman"/>
                <a:ea typeface="Times New Roman"/>
                <a:cs typeface="Times New Roman"/>
                <a:sym typeface="Times New Roman"/>
              </a:defRPr>
            </a:pPr>
            <a:r>
              <a:t>Th Mar 12: Inequality and Plutocracy</a:t>
            </a:r>
          </a:p>
          <a:p>
            <a:pPr defTabSz="201168">
              <a:defRPr sz="1056">
                <a:latin typeface="Times New Roman"/>
                <a:ea typeface="Times New Roman"/>
                <a:cs typeface="Times New Roman"/>
                <a:sym typeface="Times New Roman"/>
              </a:defRPr>
            </a:pPr>
            <a:r>
              <a:t>T Mar 17: The Development of Underdevelopment</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Mar 19: Western Europe, North America, and South America</a:t>
            </a:r>
          </a:p>
          <a:p>
            <a:pPr defTabSz="201168">
              <a:defRPr sz="1056">
                <a:latin typeface="Times New Roman"/>
                <a:ea typeface="Times New Roman"/>
                <a:cs typeface="Times New Roman"/>
                <a:sym typeface="Times New Roman"/>
              </a:defRPr>
            </a:pPr>
            <a:r>
              <a:t>T Mar 31: Behind the Iron Curtain, and East Asian Miracles</a:t>
            </a:r>
          </a:p>
          <a:p>
            <a:pPr defTabSz="201168">
              <a:defRPr sz="1056">
                <a:latin typeface="Times New Roman"/>
                <a:ea typeface="Times New Roman"/>
                <a:cs typeface="Times New Roman"/>
                <a:sym typeface="Times New Roman"/>
              </a:defRPr>
            </a:pPr>
            <a:r>
              <a:t>Th Apr 2: Asia and Africa</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 Apr 7: "Deep Roots" vs. Path Dependence</a:t>
            </a:r>
          </a:p>
          <a:p>
            <a:pPr defTabSz="201168">
              <a:defRPr sz="1056">
                <a:latin typeface="Times New Roman"/>
                <a:ea typeface="Times New Roman"/>
                <a:cs typeface="Times New Roman"/>
                <a:sym typeface="Times New Roman"/>
              </a:defRPr>
            </a:pPr>
            <a:r>
              <a:t>Th Apr 9: Growth and Fluctuations; Trade and Development, Foreign Aid</a:t>
            </a:r>
          </a:p>
          <a:p>
            <a:pPr defTabSz="201168">
              <a:defRPr sz="1056">
                <a:latin typeface="Times New Roman"/>
                <a:ea typeface="Times New Roman"/>
                <a:cs typeface="Times New Roman"/>
                <a:sym typeface="Times New Roman"/>
              </a:defRPr>
            </a:pPr>
            <a:r>
              <a:t>T Apr 14: Plutocracy, Kleptocracy, &amp; Neo-Fascism</a:t>
            </a:r>
          </a:p>
          <a:p>
            <a:pPr defTabSz="201168">
              <a:defRPr sz="1056">
                <a:latin typeface="Times New Roman"/>
                <a:ea typeface="Times New Roman"/>
                <a:cs typeface="Times New Roman"/>
                <a:sym typeface="Times New Roman"/>
              </a:defRPr>
            </a:pPr>
            <a:r>
              <a:t>Th Apr 16: Global Warming</a:t>
            </a:r>
          </a:p>
          <a:p>
            <a:pPr defTabSz="201168">
              <a:defRPr sz="1056">
                <a:latin typeface="Times New Roman"/>
                <a:ea typeface="Times New Roman"/>
                <a:cs typeface="Times New Roman"/>
                <a:sym typeface="Times New Roman"/>
              </a:defRPr>
            </a:pPr>
            <a:r>
              <a:t>T Apr 21: The Pace and Meaning of Economic Growth</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Apr 23: The Future?</a:t>
            </a:r>
          </a:p>
          <a:p>
            <a:pPr defTabSz="201168">
              <a:defRPr sz="1056">
                <a:latin typeface="Times New Roman"/>
                <a:ea typeface="Times New Roman"/>
                <a:cs typeface="Times New Roman"/>
                <a:sym typeface="Times New Roman"/>
              </a:defRPr>
            </a:pPr>
            <a:r>
              <a:t>T Apr 28: Conclusion</a:t>
            </a:r>
          </a:p>
          <a:p>
            <a:pPr defTabSz="201168">
              <a:defRPr sz="1056">
                <a:latin typeface="Times New Roman"/>
                <a:ea typeface="Times New Roman"/>
                <a:cs typeface="Times New Roman"/>
                <a:sym typeface="Times New Roman"/>
              </a:defRPr>
            </a:pPr>
            <a:r>
              <a:t>Th Apr 30: Final Review</a:t>
            </a:r>
          </a:p>
          <a:p>
            <a:pPr defTabSz="201168">
              <a:defRPr sz="1056">
                <a:latin typeface="Times New Roman"/>
                <a:ea typeface="Times New Roman"/>
                <a:cs typeface="Times New Roman"/>
                <a:sym typeface="Times New Roman"/>
              </a:defRPr>
            </a:pPr>
            <a:r>
              <a:t>W May 13 11:30-14:30: FINAL EXAM</a:t>
            </a:r>
          </a:p>
        </p:txBody>
      </p:sp>
      <p:sp>
        <p:nvSpPr>
          <p:cNvPr id="17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Before the Course Begins…"/>
          <p:cNvSpPr txBox="1"/>
          <p:nvPr>
            <p:ph type="title" idx="4294967295"/>
          </p:nvPr>
        </p:nvSpPr>
        <p:spPr>
          <a:xfrm>
            <a:off x="277663" y="-1"/>
            <a:ext cx="8572501" cy="1267124"/>
          </a:xfrm>
          <a:prstGeom prst="rect">
            <a:avLst/>
          </a:prstGeom>
        </p:spPr>
        <p:txBody>
          <a:bodyPr>
            <a:normAutofit fontScale="100000" lnSpcReduction="0"/>
          </a:bodyPr>
          <a:lstStyle>
            <a:lvl1pPr defTabSz="379475">
              <a:defRPr sz="4980">
                <a:solidFill>
                  <a:srgbClr val="00008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Before the Course Begins…</a:t>
            </a:r>
          </a:p>
        </p:txBody>
      </p:sp>
      <p:sp>
        <p:nvSpPr>
          <p:cNvPr id="181" name="Do all of the below by ___:…"/>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88036">
              <a:buSzTx/>
              <a:buFontTx/>
              <a:buNone/>
              <a:defRPr sz="1512">
                <a:latin typeface="Times New Roman"/>
                <a:ea typeface="Times New Roman"/>
                <a:cs typeface="Times New Roman"/>
                <a:sym typeface="Times New Roman"/>
              </a:defRPr>
            </a:pPr>
            <a:r>
              <a:t>Do all of the below by ___:</a:t>
            </a:r>
          </a:p>
          <a:p>
            <a:pPr marL="202130" indent="-202130" defTabSz="288036">
              <a:buFontTx/>
              <a:buAutoNum type="arabicPeriod" startAt="1"/>
              <a:defRPr sz="1512">
                <a:latin typeface="Times New Roman"/>
                <a:ea typeface="Times New Roman"/>
                <a:cs typeface="Times New Roman"/>
                <a:sym typeface="Times New Roman"/>
              </a:defRPr>
            </a:pPr>
            <a:r>
              <a:t>Buy your books</a:t>
            </a:r>
          </a:p>
          <a:p>
            <a:pPr lvl="1" marL="391627" indent="-151597" defTabSz="288036">
              <a:spcBef>
                <a:spcPts val="0"/>
              </a:spcBef>
              <a:buFontTx/>
              <a:buChar char="•"/>
              <a:defRPr sz="1512">
                <a:uFillTx/>
                <a:latin typeface="Times New Roman"/>
                <a:ea typeface="Times New Roman"/>
                <a:cs typeface="Times New Roman"/>
                <a:sym typeface="Times New Roman"/>
              </a:defRPr>
            </a:pPr>
            <a:r>
              <a:rPr b="1"/>
              <a:t>Robert C. Allen</a:t>
            </a:r>
            <a:r>
              <a:t> (2011): </a:t>
            </a:r>
            <a:r>
              <a:rPr i="1"/>
              <a:t>Global Economic History: A Very Short Introduction</a:t>
            </a:r>
            <a:r>
              <a:t> </a:t>
            </a:r>
            <a:r>
              <a:rPr>
                <a:solidFill>
                  <a:srgbClr val="1976D2"/>
                </a:solidFill>
                <a:hlinkClick r:id="rId2" invalidUrl="" action="" tgtFrame="" tooltip="" history="1" highlightClick="0" endSnd="0"/>
              </a:rPr>
              <a:t>https://books.google.com/?isbn=0199596654</a:t>
            </a:r>
            <a:r>
              <a:t> (HC51 .A56 2011)</a:t>
            </a:r>
          </a:p>
          <a:p>
            <a:pPr lvl="1" marL="391627" indent="-151597" defTabSz="288036">
              <a:spcBef>
                <a:spcPts val="0"/>
              </a:spcBef>
              <a:buFontTx/>
              <a:buChar char="•"/>
              <a:defRPr sz="1512">
                <a:uFillTx/>
                <a:latin typeface="Times New Roman"/>
                <a:ea typeface="Times New Roman"/>
                <a:cs typeface="Times New Roman"/>
                <a:sym typeface="Times New Roman"/>
              </a:defRPr>
            </a:pPr>
            <a:r>
              <a:rPr b="1"/>
              <a:t>Robert C. Allen</a:t>
            </a:r>
            <a:r>
              <a:t> (2017): </a:t>
            </a:r>
            <a:r>
              <a:rPr i="1"/>
              <a:t>The Industrial Revolution: A Very Short Introduction</a:t>
            </a:r>
            <a:r>
              <a:t> </a:t>
            </a:r>
            <a:r>
              <a:rPr>
                <a:solidFill>
                  <a:srgbClr val="1976D2"/>
                </a:solidFill>
                <a:hlinkClick r:id="rId3" invalidUrl="" action="" tgtFrame="" tooltip="" history="1" highlightClick="0" endSnd="0"/>
              </a:rPr>
              <a:t>https://books.google.com/?isbn=9780198706786</a:t>
            </a:r>
            <a:r>
              <a:t> (HC254.5 .A664 2017)</a:t>
            </a:r>
          </a:p>
          <a:p>
            <a:pPr lvl="1" marL="391627" indent="-151597" defTabSz="288036">
              <a:spcBef>
                <a:spcPts val="0"/>
              </a:spcBef>
              <a:buFontTx/>
              <a:buChar char="•"/>
              <a:defRPr sz="1512">
                <a:uFillTx/>
                <a:latin typeface="Times New Roman"/>
                <a:ea typeface="Times New Roman"/>
                <a:cs typeface="Times New Roman"/>
                <a:sym typeface="Times New Roman"/>
              </a:defRPr>
            </a:pPr>
            <a:r>
              <a:rPr b="1"/>
              <a:t>Christopher J. Berry</a:t>
            </a:r>
            <a:r>
              <a:t> (2019): Adam Smith: A Very Short Introduction </a:t>
            </a:r>
            <a:r>
              <a:rPr>
                <a:solidFill>
                  <a:srgbClr val="1976D2"/>
                </a:solidFill>
                <a:hlinkClick r:id="rId4" invalidUrl="" action="" tgtFrame="" tooltip="" history="1" highlightClick="0" endSnd="0"/>
              </a:rPr>
              <a:t>https://books.google.com/?isbn=0198784457</a:t>
            </a:r>
            <a:r>
              <a:t> (B1545.Z7 B47 2018)</a:t>
            </a:r>
          </a:p>
          <a:p>
            <a:pPr lvl="1" marL="391627" indent="-151597" defTabSz="288036">
              <a:spcBef>
                <a:spcPts val="0"/>
              </a:spcBef>
              <a:buFontTx/>
              <a:buChar char="•"/>
              <a:defRPr sz="1512">
                <a:uFillTx/>
                <a:latin typeface="Times New Roman"/>
                <a:ea typeface="Times New Roman"/>
                <a:cs typeface="Times New Roman"/>
                <a:sym typeface="Times New Roman"/>
              </a:defRPr>
            </a:pPr>
            <a:r>
              <a:rPr b="1"/>
              <a:t>Partha Dasgupta</a:t>
            </a:r>
            <a:r>
              <a:t> (2007): </a:t>
            </a:r>
            <a:r>
              <a:rPr i="1"/>
              <a:t>Economics: A Very Short Introduction</a:t>
            </a:r>
            <a:r>
              <a:t> </a:t>
            </a:r>
            <a:r>
              <a:rPr>
                <a:solidFill>
                  <a:srgbClr val="1976D2"/>
                </a:solidFill>
                <a:hlinkClick r:id="rId5" invalidUrl="" action="" tgtFrame="" tooltip="" history="1" highlightClick="0" endSnd="0"/>
              </a:rPr>
              <a:t>https://books.google.com/?isbn=9780192853455</a:t>
            </a:r>
            <a:r>
              <a:t> (HB171 .D26 2007)</a:t>
            </a:r>
          </a:p>
          <a:p>
            <a:pPr marL="202130" indent="-202130" defTabSz="288036">
              <a:buFontTx/>
              <a:buAutoNum type="arabicPeriod" startAt="1"/>
              <a:defRPr sz="1512">
                <a:latin typeface="Times New Roman"/>
                <a:ea typeface="Times New Roman"/>
                <a:cs typeface="Times New Roman"/>
                <a:sym typeface="Times New Roman"/>
              </a:defRPr>
            </a:pPr>
            <a:r>
              <a:t>Buy and register your iClicker; bring it to class the first day</a:t>
            </a:r>
          </a:p>
          <a:p>
            <a:pPr marL="202130" indent="-202130" defTabSz="288036">
              <a:buFontTx/>
              <a:buAutoNum type="arabicPeriod" startAt="1"/>
              <a:defRPr sz="1512">
                <a:latin typeface="Times New Roman"/>
                <a:ea typeface="Times New Roman"/>
                <a:cs typeface="Times New Roman"/>
                <a:sym typeface="Times New Roman"/>
              </a:defRPr>
            </a:pPr>
            <a:r>
              <a:t>Do </a:t>
            </a:r>
            <a:r>
              <a:rPr b="1"/>
              <a:t>Assignment 1</a:t>
            </a:r>
          </a:p>
          <a:p>
            <a:pPr marL="0" indent="0" defTabSz="288036">
              <a:buSzTx/>
              <a:buFontTx/>
              <a:buNone/>
              <a:defRPr sz="1512">
                <a:latin typeface="Times New Roman"/>
                <a:ea typeface="Times New Roman"/>
                <a:cs typeface="Times New Roman"/>
                <a:sym typeface="Times New Roman"/>
              </a:defRPr>
            </a:pPr>
          </a:p>
          <a:p>
            <a:pPr marL="0" indent="0" defTabSz="288036">
              <a:buSzTx/>
              <a:buFontTx/>
              <a:buNone/>
              <a:defRPr sz="1512">
                <a:latin typeface="Times New Roman"/>
                <a:ea typeface="Times New Roman"/>
                <a:cs typeface="Times New Roman"/>
                <a:sym typeface="Times New Roman"/>
              </a:defRPr>
            </a:pPr>
            <a:r>
              <a:rPr b="1"/>
              <a:t>Assignment 1:</a:t>
            </a:r>
            <a:r>
              <a:t> </a:t>
            </a:r>
          </a:p>
          <a:p>
            <a:pPr marL="151597" indent="-151597" defTabSz="288036">
              <a:buFontTx/>
              <a:defRPr sz="1512">
                <a:latin typeface="Times New Roman"/>
                <a:ea typeface="Times New Roman"/>
                <a:cs typeface="Times New Roman"/>
                <a:sym typeface="Times New Roman"/>
              </a:defRPr>
            </a:pPr>
            <a:r>
              <a:t>Read the syllabus at: </a:t>
            </a:r>
          </a:p>
          <a:p>
            <a:pPr marL="151597" indent="-151597" defTabSz="288036">
              <a:buFontTx/>
              <a:defRPr sz="1512">
                <a:latin typeface="Times New Roman"/>
                <a:ea typeface="Times New Roman"/>
                <a:cs typeface="Times New Roman"/>
                <a:sym typeface="Times New Roman"/>
              </a:defRPr>
            </a:pPr>
            <a:r>
              <a:t>Using the information in the syllabus, think up a question that should be on the FAQ—the Frequently Asked Question—list for the course</a:t>
            </a:r>
          </a:p>
          <a:p>
            <a:pPr marL="151597" indent="-151597" defTabSz="288036">
              <a:buFontTx/>
              <a:defRPr sz="1512">
                <a:latin typeface="Times New Roman"/>
                <a:ea typeface="Times New Roman"/>
                <a:cs typeface="Times New Roman"/>
                <a:sym typeface="Times New Roman"/>
              </a:defRPr>
            </a:pPr>
            <a:r>
              <a:t>Answer the question you thought up</a:t>
            </a:r>
          </a:p>
          <a:p>
            <a:pPr marL="151597" indent="-151597" defTabSz="288036">
              <a:buFontTx/>
              <a:defRPr sz="1512">
                <a:latin typeface="Times New Roman"/>
                <a:ea typeface="Times New Roman"/>
                <a:cs typeface="Times New Roman"/>
                <a:sym typeface="Times New Roman"/>
              </a:defRPr>
            </a:pPr>
            <a:r>
              <a:t>Upload your question and answer to your account at the course on canvas at: &lt;</a:t>
            </a:r>
            <a:r>
              <a:rPr u="sng">
                <a:solidFill>
                  <a:srgbClr val="0000FF"/>
                </a:solidFill>
                <a:uFill>
                  <a:solidFill>
                    <a:srgbClr val="0000FF"/>
                  </a:solidFill>
                </a:uFill>
                <a:hlinkClick r:id="rId6" invalidUrl="" action="" tgtFrame="" tooltip="" history="1" highlightClick="0" endSnd="0"/>
              </a:rPr>
              <a:t>https://bcourses.berkeley.edu/courses/1487685</a:t>
            </a:r>
            <a:r>
              <a:t>&gt;</a:t>
            </a:r>
          </a:p>
        </p:txBody>
      </p:sp>
      <p:sp>
        <p:nvSpPr>
          <p:cNvPr id="18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Four Major Features of the History of Economic Growth"/>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Four Major Features of the History of Economic Growth</a:t>
            </a:r>
          </a:p>
        </p:txBody>
      </p:sp>
      <p:sp>
        <p:nvSpPr>
          <p:cNvPr id="185" name="The history of economic growth has four major features:…"/>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The history of economic growth has four major features:</a:t>
            </a:r>
            <a:r>
              <a:t> </a:t>
            </a:r>
          </a:p>
          <a:p>
            <a:pPr marL="320842" indent="-320842">
              <a:spcBef>
                <a:spcPts val="1200"/>
              </a:spcBef>
              <a:buFontTx/>
              <a:buAutoNum type="arabicPeriod" startAt="1"/>
              <a:defRPr sz="2400">
                <a:latin typeface="Times New Roman"/>
                <a:ea typeface="Times New Roman"/>
                <a:cs typeface="Times New Roman"/>
                <a:sym typeface="Times New Roman"/>
              </a:defRPr>
            </a:pPr>
            <a:r>
              <a:t>Poverty, in the pre-industrial ages; very slow growth in “technology” and in population</a:t>
            </a:r>
          </a:p>
          <a:p>
            <a:pPr marL="320842" indent="-320842">
              <a:spcBef>
                <a:spcPts val="1200"/>
              </a:spcBef>
              <a:buFontTx/>
              <a:buAutoNum type="arabicPeriod" startAt="1"/>
              <a:defRPr sz="2400">
                <a:latin typeface="Times New Roman"/>
                <a:ea typeface="Times New Roman"/>
                <a:cs typeface="Times New Roman"/>
                <a:sym typeface="Times New Roman"/>
              </a:defRPr>
            </a:pPr>
            <a:r>
              <a:t>Exploding prosperity, in the Industrial Revolution 1770-1870 and the Modern Economic Growth 1870-today ages</a:t>
            </a:r>
          </a:p>
          <a:p>
            <a:pPr marL="320842" indent="-320842">
              <a:spcBef>
                <a:spcPts val="1200"/>
              </a:spcBef>
              <a:buFontTx/>
              <a:buAutoNum type="arabicPeriod" startAt="1"/>
              <a:defRPr sz="2400">
                <a:latin typeface="Times New Roman"/>
                <a:ea typeface="Times New Roman"/>
                <a:cs typeface="Times New Roman"/>
                <a:sym typeface="Times New Roman"/>
              </a:defRPr>
            </a:pPr>
            <a:r>
              <a:t>The “Great Divergence” post-1800</a:t>
            </a:r>
          </a:p>
          <a:p>
            <a:pPr lvl="1" marL="621631" indent="-240631">
              <a:spcBef>
                <a:spcPts val="1200"/>
              </a:spcBef>
              <a:buFontTx/>
              <a:buChar char="•"/>
              <a:defRPr sz="2400">
                <a:latin typeface="Times New Roman"/>
                <a:ea typeface="Times New Roman"/>
                <a:cs typeface="Times New Roman"/>
                <a:sym typeface="Times New Roman"/>
              </a:defRPr>
            </a:pPr>
            <a:r>
              <a:t>Globalization</a:t>
            </a:r>
          </a:p>
          <a:p>
            <a:pPr lvl="1" marL="621631" indent="-240631">
              <a:spcBef>
                <a:spcPts val="1200"/>
              </a:spcBef>
              <a:buFontTx/>
              <a:buChar char="•"/>
              <a:defRPr sz="2400">
                <a:latin typeface="Times New Roman"/>
                <a:ea typeface="Times New Roman"/>
                <a:cs typeface="Times New Roman"/>
                <a:sym typeface="Times New Roman"/>
              </a:defRPr>
            </a:pPr>
            <a:r>
              <a:t>Chinese and Indian miracles since 1975</a:t>
            </a:r>
          </a:p>
          <a:p>
            <a:pPr lvl="1" marL="621631" indent="-240631">
              <a:spcBef>
                <a:spcPts val="1200"/>
              </a:spcBef>
              <a:buFontTx/>
              <a:buChar char="•"/>
              <a:defRPr sz="2400">
                <a:latin typeface="Times New Roman"/>
                <a:ea typeface="Times New Roman"/>
                <a:cs typeface="Times New Roman"/>
                <a:sym typeface="Times New Roman"/>
              </a:defRPr>
            </a:pPr>
            <a:r>
              <a:t>American twentieth-century economic ascendancy</a:t>
            </a:r>
          </a:p>
          <a:p>
            <a:pPr marL="320842" indent="-320842">
              <a:spcBef>
                <a:spcPts val="1200"/>
              </a:spcBef>
              <a:buFontTx/>
              <a:buAutoNum type="arabicPeriod" startAt="1"/>
              <a:defRPr sz="2400">
                <a:latin typeface="Times New Roman"/>
                <a:ea typeface="Times New Roman"/>
                <a:cs typeface="Times New Roman"/>
                <a:sym typeface="Times New Roman"/>
              </a:defRPr>
            </a:pPr>
            <a:r>
              <a:t>Pre-industrial efflorescences and declines…</a:t>
            </a:r>
          </a:p>
        </p:txBody>
      </p:sp>
      <p:sp>
        <p:nvSpPr>
          <p:cNvPr id="18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If you are not enrolled yet…"/>
          <p:cNvSpPr txBox="1"/>
          <p:nvPr>
            <p:ph type="title" idx="4294967295"/>
          </p:nvPr>
        </p:nvSpPr>
        <p:spPr>
          <a:xfrm>
            <a:off x="277663" y="-1"/>
            <a:ext cx="8572501" cy="2540001"/>
          </a:xfrm>
          <a:prstGeom prst="rect">
            <a:avLst/>
          </a:prstGeom>
        </p:spPr>
        <p:txBody>
          <a:bodyPr>
            <a:normAutofit fontScale="100000" lnSpcReduction="0"/>
          </a:bodyPr>
          <a:lstStyle>
            <a:lvl1pPr>
              <a:defRPr strike="sngStrike" sz="6000"/>
            </a:lvl1pPr>
          </a:lstStyle>
          <a:p>
            <a:pPr/>
            <a:r>
              <a:t>If you are not enrolled yet…</a:t>
            </a:r>
          </a:p>
        </p:txBody>
      </p:sp>
      <p:sp>
        <p:nvSpPr>
          <p:cNvPr id="43" name="Either (a) enroll (and drop later if you wish) or (b) send me at delong@econ.berkeley.edu an email from your Berkeley email address with “Econ_135: Enrollment” as the subject line, so that I can get you on the books…"/>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a:spcBef>
                <a:spcPts val="1200"/>
              </a:spcBef>
              <a:buSzTx/>
              <a:buFontTx/>
              <a:buNone/>
              <a:defRPr strike="sngStrike" sz="2400">
                <a:latin typeface="+mj-lt"/>
                <a:ea typeface="+mj-ea"/>
                <a:cs typeface="+mj-cs"/>
                <a:sym typeface="Helvetica"/>
              </a:defRPr>
            </a:pPr>
            <a:r>
              <a:t>Either (a) enroll (and drop later if you wish) or (b) send me at </a:t>
            </a:r>
            <a:r>
              <a:rPr u="sng">
                <a:solidFill>
                  <a:srgbClr val="0000FF"/>
                </a:solidFill>
                <a:uFill>
                  <a:solidFill>
                    <a:srgbClr val="0000FF"/>
                  </a:solidFill>
                </a:uFill>
                <a:hlinkClick r:id="rId2" invalidUrl="" action="" tgtFrame="" tooltip="" history="1" highlightClick="0" endSnd="0"/>
              </a:rPr>
              <a:t>delong@econ.berkeley.edu</a:t>
            </a:r>
            <a:r>
              <a:t> an email from your Berkeley email address with “Econ_135: Enrollment” as the subject line, so that I can get you on the books…</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Catch Our Breath…"/>
          <p:cNvSpPr txBox="1"/>
          <p:nvPr>
            <p:ph type="title"/>
          </p:nvPr>
        </p:nvSpPr>
        <p:spPr>
          <a:xfrm>
            <a:off x="276457" y="-1"/>
            <a:ext cx="8572501" cy="1270001"/>
          </a:xfrm>
          <a:prstGeom prst="rect">
            <a:avLst/>
          </a:prstGeom>
        </p:spPr>
        <p:txBody>
          <a:bodyPr/>
          <a:lstStyle/>
          <a:p>
            <a:pPr/>
            <a:r>
              <a:t>Catch Our Breath…</a:t>
            </a:r>
          </a:p>
        </p:txBody>
      </p:sp>
      <p:sp>
        <p:nvSpPr>
          <p:cNvPr id="189"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90"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91" name="&lt;&gt;"/>
          <p:cNvSpPr txBox="1"/>
          <p:nvPr/>
        </p:nvSpPr>
        <p:spPr>
          <a:xfrm>
            <a:off x="276457" y="6032500"/>
            <a:ext cx="8572501" cy="635000"/>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chor="b">
            <a:normAutofit fontScale="100000" lnSpcReduction="0"/>
          </a:bodyPr>
          <a:lstStyle>
            <a:lvl1pPr algn="ctr">
              <a:spcBef>
                <a:spcPts val="1200"/>
              </a:spcBef>
              <a:defRPr sz="1600"/>
            </a:lvl1pPr>
          </a:lstStyle>
          <a:p>
            <a:pPr/>
            <a:r>
              <a:t>&lt;&gt;</a:t>
            </a:r>
          </a:p>
        </p:txBody>
      </p:sp>
      <p:sp>
        <p:nvSpPr>
          <p:cNvPr id="19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Notes:"/>
          <p:cNvSpPr txBox="1"/>
          <p:nvPr>
            <p:ph type="title"/>
          </p:nvPr>
        </p:nvSpPr>
        <p:spPr>
          <a:xfrm>
            <a:off x="276457" y="-1"/>
            <a:ext cx="8572501" cy="1270001"/>
          </a:xfrm>
          <a:prstGeom prst="rect">
            <a:avLst/>
          </a:prstGeom>
        </p:spPr>
        <p:txBody>
          <a:bodyPr/>
          <a:lstStyle/>
          <a:p>
            <a:pPr/>
            <a:r>
              <a:t>Notes:</a:t>
            </a:r>
          </a:p>
        </p:txBody>
      </p:sp>
      <p:sp>
        <p:nvSpPr>
          <p:cNvPr id="195" name="Julka Kuzmanovic-Cvetkovic: Neolithic Vinca was a Metallurgical Culture &lt;https://www.stonepages.com/news/archives/002605.html&gt;: 'The unnamed tribe who lived between 5400 and 4700 BCE in the 120-hectare site at what is now Plocnik knew about trade, handcrafts, art and metallurgy. Near the settlement, a thermal well might be evidence of Europe’s oldest spa. &quot;They pursued beauty and produced 60 different forms of wonderful pottery and figurines, not only to represent deities, but also out of pure enjoyment,&quot; said Kuzmanovic. The findings suggest an advanced division of labor and organization. Houses had stoves, there were special holes for trash, and the dead were buried in a tidy necropolis. People slept on woollen mats and fur, made clothes of wool, flax and leather, and kept animals. The community was especially fond of children. Artefacts include toys such as animals and rattles of clay, and small, clumsily crafted pots apparently made by children at playtime. One of the most exciting finds for archaeologists was the discovery of a sophisticated metal workshop with a furnace and tools including a copper chisel and a two-headed hammer and axe. &quot;This might prove that the Copper Age started in Europe at least 500 years earlier than we thought,&quot; Kuzmanovic said...…"/>
          <p:cNvSpPr txBox="1"/>
          <p:nvPr>
            <p:ph type="body" idx="1"/>
          </p:nvPr>
        </p:nvSpPr>
        <p:spPr>
          <a:xfrm>
            <a:off x="276457" y="1270000"/>
            <a:ext cx="8572501" cy="5143690"/>
          </a:xfrm>
          <a:prstGeom prst="rect">
            <a:avLst/>
          </a:prstGeom>
        </p:spPr>
        <p:txBody>
          <a:bodyPr anchor="t"/>
          <a:lstStyle/>
          <a:p>
            <a:pPr marL="183726" indent="-183726" defTabSz="254674">
              <a:spcBef>
                <a:spcPts val="700"/>
              </a:spcBef>
              <a:defRPr sz="1488"/>
            </a:pPr>
            <a:r>
              <a:rPr b="1">
                <a:latin typeface="+mj-lt"/>
                <a:ea typeface="+mj-ea"/>
                <a:cs typeface="+mj-cs"/>
                <a:sym typeface="Helvetica"/>
              </a:rPr>
              <a:t>Julka Kuzmanovic-Cvetkovic</a:t>
            </a:r>
            <a:r>
              <a:t>: </a:t>
            </a:r>
            <a:r>
              <a:rPr i="1">
                <a:latin typeface="+mj-lt"/>
                <a:ea typeface="+mj-ea"/>
                <a:cs typeface="+mj-cs"/>
                <a:sym typeface="Helvetica"/>
              </a:rPr>
              <a:t>Neolithic Vinca was a Metallurgical Culture</a:t>
            </a:r>
            <a:r>
              <a:t> &lt;</a:t>
            </a:r>
            <a:r>
              <a:rPr u="sng">
                <a:solidFill>
                  <a:srgbClr val="0000FF"/>
                </a:solidFill>
                <a:uFill>
                  <a:solidFill>
                    <a:srgbClr val="0000FF"/>
                  </a:solidFill>
                </a:uFill>
                <a:hlinkClick r:id="rId2" invalidUrl="" action="" tgtFrame="" tooltip="" history="1" highlightClick="0" endSnd="0"/>
              </a:rPr>
              <a:t>https://www.stonepages.com/news/archives/002605.html</a:t>
            </a:r>
            <a:r>
              <a:t>&gt;: 'The unnamed tribe who lived between 5400 and 4700 BCE in the 120-hectare site at what is now Plocnik knew about trade, handcrafts, art and metallurgy. Near the settlement, a thermal well might be evidence of Europe’s oldest spa. "They pursued beauty and produced 60 different forms of wonderful pottery and figurines, not only to represent deities, but also out of pure enjoyment," said Kuzmanovic. The findings suggest an advanced division of labor and organization. Houses had stoves, there were special holes for trash, and the dead were buried in a tidy necropolis. People slept on woollen mats and fur, made clothes of wool, flax and leather, and kept animals. The community was especially fond of children. Artefacts include toys such as animals and rattles of clay, and small, clumsily crafted pots apparently made by children at playtime. One of the most exciting finds for archaeologists was the discovery of a sophisticated metal workshop with a furnace and tools including a copper chisel and a two-headed hammer and axe. "This might prove that the Copper Age started in Europe at least 500 years earlier than we thought," Kuzmanovic said... </a:t>
            </a:r>
          </a:p>
          <a:p>
            <a:pPr marL="183726" indent="-183726" defTabSz="254674">
              <a:spcBef>
                <a:spcPts val="700"/>
              </a:spcBef>
              <a:defRPr sz="1488"/>
            </a:pPr>
            <a:r>
              <a:rPr b="1">
                <a:latin typeface="+mj-lt"/>
                <a:ea typeface="+mj-ea"/>
                <a:cs typeface="+mj-cs"/>
                <a:sym typeface="Helvetica"/>
              </a:rPr>
              <a:t>History.com</a:t>
            </a:r>
            <a:r>
              <a:t>: </a:t>
            </a:r>
            <a:r>
              <a:rPr i="1">
                <a:latin typeface="+mj-lt"/>
                <a:ea typeface="+mj-ea"/>
                <a:cs typeface="+mj-cs"/>
                <a:sym typeface="Helvetica"/>
              </a:rPr>
              <a:t>Bronze Age</a:t>
            </a:r>
            <a:r>
              <a:t> &lt;</a:t>
            </a:r>
            <a:r>
              <a:rPr u="sng">
                <a:solidFill>
                  <a:srgbClr val="0000FF"/>
                </a:solidFill>
                <a:uFill>
                  <a:solidFill>
                    <a:srgbClr val="0000FF"/>
                  </a:solidFill>
                </a:uFill>
                <a:hlinkClick r:id="rId3" invalidUrl="" action="" tgtFrame="" tooltip="" history="1" highlightClick="0" endSnd="0"/>
              </a:rPr>
              <a:t>https://www.history.com/topics/pre-history/bronze-age</a:t>
            </a:r>
            <a:r>
              <a:t>&gt;: 'Sumer: By the fourth millennium BCE, Sumerians had established roughly a dozen city-states throughout ancient Mesopotamia, including Eridu and Uruk in what is now southern Iraq. Sumerians called themselves the Sag-giga, the “black-headed ones.” They were among the first to use bronze. They also pioneered the use of levees and canals for irrigation. Sumerians invented cuneiform script, one of the earliest forms of writing, and built large stepped pyramid temples called ziggurats. Sumerians celebrated art and literature. The 3,000-line poem “Epic of Gilgamesh” follows the adventures of a Sumerian king as he battles a forest monster and quests after the secrets of eternal life...</a:t>
            </a:r>
          </a:p>
        </p:txBody>
      </p:sp>
      <p:sp>
        <p:nvSpPr>
          <p:cNvPr id="19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Notes:"/>
          <p:cNvSpPr txBox="1"/>
          <p:nvPr>
            <p:ph type="title"/>
          </p:nvPr>
        </p:nvSpPr>
        <p:spPr>
          <a:xfrm>
            <a:off x="276457" y="-1"/>
            <a:ext cx="8572501" cy="1270001"/>
          </a:xfrm>
          <a:prstGeom prst="rect">
            <a:avLst/>
          </a:prstGeom>
        </p:spPr>
        <p:txBody>
          <a:bodyPr/>
          <a:lstStyle/>
          <a:p>
            <a:pPr/>
            <a:r>
              <a:t>Notes:</a:t>
            </a:r>
          </a:p>
        </p:txBody>
      </p:sp>
      <p:sp>
        <p:nvSpPr>
          <p:cNvPr id="199" name="Terence Bell: The Ancient History of Copper &lt;https://www.thebalance.com/copper-history-pt-i-2340112&gt;: 'Although various copper tools and decorative items dating back as early as 9000 BC have been discovered, archaeological evidence suggests that it was the early Mesopotamians who, around 5000 to 6000 years ago, were the first to fully harness the ability to extract and work with copper. Lacking modern knowledge of metallurgy, early societies, including the Mesopotamians, Egyptians, and Native Americans, prized the metal mostly for its aesthetic qualities, using it like gold and silver for producing decorative items and ornaments. The earliest organized production and use of copper in different societies have been roughly dated as: Mesopotamia, circa 4500 BC; Egypt, circa 3500 BC; China, circa 2800 BC.... Researchers now believe that copper came of regular use for a period—referred to as the Copper Age—prior to its substitution by bronze. The substitution of copper for bronze occurred between 3500 to 2500 BC in West Asia and Europe, ushering in the Bronze Age...…"/>
          <p:cNvSpPr txBox="1"/>
          <p:nvPr>
            <p:ph type="body" idx="1"/>
          </p:nvPr>
        </p:nvSpPr>
        <p:spPr>
          <a:xfrm>
            <a:off x="276457" y="1270000"/>
            <a:ext cx="8572501" cy="5143690"/>
          </a:xfrm>
          <a:prstGeom prst="rect">
            <a:avLst/>
          </a:prstGeom>
        </p:spPr>
        <p:txBody>
          <a:bodyPr anchor="t"/>
          <a:lstStyle/>
          <a:p>
            <a:pPr marL="231139" indent="-231139" defTabSz="320397">
              <a:spcBef>
                <a:spcPts val="900"/>
              </a:spcBef>
              <a:defRPr sz="1871"/>
            </a:pPr>
            <a:r>
              <a:rPr b="1">
                <a:latin typeface="+mj-lt"/>
                <a:ea typeface="+mj-ea"/>
                <a:cs typeface="+mj-cs"/>
                <a:sym typeface="Helvetica"/>
              </a:rPr>
              <a:t>Terence Bell</a:t>
            </a:r>
            <a:r>
              <a:t>: The Ancient History of Copper &lt;</a:t>
            </a:r>
            <a:r>
              <a:rPr u="sng">
                <a:solidFill>
                  <a:srgbClr val="0000FF"/>
                </a:solidFill>
                <a:uFill>
                  <a:solidFill>
                    <a:srgbClr val="0000FF"/>
                  </a:solidFill>
                </a:uFill>
                <a:hlinkClick r:id="rId2" invalidUrl="" action="" tgtFrame="" tooltip="" history="1" highlightClick="0" endSnd="0"/>
              </a:rPr>
              <a:t>https://www.thebalance.com/copper-history-pt-i-2340112</a:t>
            </a:r>
            <a:r>
              <a:t>&gt;: 'Although various copper tools and decorative items dating back as early as 9000 BC have been discovered, archaeological evidence suggests that it was the early Mesopotamians who, around 5000 to 6000 years ago, were the first to fully harness the ability to extract and work with copper. Lacking modern knowledge of metallurgy, early societies, including the Mesopotamians, Egyptians, and Native Americans, prized the metal mostly for its aesthetic qualities, using it like gold and silver for producing decorative items and ornaments. The earliest organized production and use of copper in different societies have been roughly dated as: Mesopotamia, circa 4500 BC; Egypt, circa 3500 BC; China, circa 2800 BC.... Researchers now believe that copper came of regular use for a period—referred to as the Copper Age—prior to its substitution by bronze. The substitution of copper for bronze occurred between 3500 to 2500 BC in West Asia and Europe, ushering in the Bronze Age... </a:t>
            </a:r>
          </a:p>
          <a:p>
            <a:pPr marL="231139" indent="-231139" defTabSz="320397">
              <a:spcBef>
                <a:spcPts val="900"/>
              </a:spcBef>
              <a:defRPr sz="1871"/>
            </a:pPr>
            <a:r>
              <a:rPr b="1">
                <a:latin typeface="+mj-lt"/>
                <a:ea typeface="+mj-ea"/>
                <a:cs typeface="+mj-cs"/>
                <a:sym typeface="Helvetica"/>
              </a:rPr>
              <a:t>David W. Anthony</a:t>
            </a:r>
            <a:r>
              <a:t> (2007): </a:t>
            </a:r>
            <a:r>
              <a:rPr i="1">
                <a:latin typeface="+mj-lt"/>
                <a:ea typeface="+mj-ea"/>
                <a:cs typeface="+mj-cs"/>
                <a:sym typeface="Helvetica"/>
              </a:rPr>
              <a:t>The Horse, the Wheel, and Language: How Bronze-Age Riders from the Eurasian Steppes Shaped the Modern World</a:t>
            </a:r>
            <a:r>
              <a:t> &lt;&gt;</a:t>
            </a:r>
          </a:p>
        </p:txBody>
      </p:sp>
      <p:sp>
        <p:nvSpPr>
          <p:cNvPr id="20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Notes III:"/>
          <p:cNvSpPr txBox="1"/>
          <p:nvPr>
            <p:ph type="title"/>
          </p:nvPr>
        </p:nvSpPr>
        <p:spPr>
          <a:xfrm>
            <a:off x="276457" y="-1"/>
            <a:ext cx="8572501" cy="1270001"/>
          </a:xfrm>
          <a:prstGeom prst="rect">
            <a:avLst/>
          </a:prstGeom>
        </p:spPr>
        <p:txBody>
          <a:bodyPr/>
          <a:lstStyle/>
          <a:p>
            <a:pPr/>
            <a:r>
              <a:t>Notes III:</a:t>
            </a:r>
          </a:p>
        </p:txBody>
      </p:sp>
      <p:sp>
        <p:nvSpPr>
          <p:cNvPr id="203" name="Stephen Mitchell, trans.: Gilgamesh, selections &lt;https://www.bradford-delong.com/2020/01/anonymous-_the-man-who-saw-the-deep-gilgamesh_-surpassing-all-kings-powerful-and-tall-beyond-all-others-violent.html&gt;: 'Surpassing all kings, powerful and tall beyond all others, violent, splendid, a wild bull of a man, unvanquished leader, hero in the front lines, beloved by his soldiers.... Who is like Gilgamesh? What other king has inspired such awe? Who else can say, “I alone rule, supreme among mankind”? The goddess Aruru, mother of creation, had designed his body, had made him the strongest of men—huge, handsome, radiant, perfect. The city is his possession, he struts through it, arrogant, his head raised high, trampling its citizens like a wild bull. He is king, he does whatever he wants, takes the son from his father and crushes him, takes the girl from her mother and uses her, the warrior’s daughter, the young man’s bride, he uses her, no one dares to oppose him. But the people of Uruk cried out to heaven, and their lamentation was heard, the gods are not unfeeling, their hearts were touched, they went to Anu, father of them all, protector of the realm of sacred Uruk, and spoke to him on the people’s behalf: “Heavenly Father, Gilgamesh—noble as he is, splendid as he is—has exceeded all bounds. The people suffer from his tyranny, the people cry out that he takes the son from his father and crushes him, takes the girl from her mother and uses her, the warrior’s daughter, the young man’s bride, he uses her, no one dares to oppose him. Is this how you want your king to rule? Should a shepherd savage his own flock? Father, do something, quickly, before the people overwhelm heaven with their heartrending cries.” Anu heard them, he nodded his head, then to the goddess, mother of creation, he called..."/>
          <p:cNvSpPr txBox="1"/>
          <p:nvPr>
            <p:ph type="body" idx="1"/>
          </p:nvPr>
        </p:nvSpPr>
        <p:spPr>
          <a:xfrm>
            <a:off x="276457" y="1270000"/>
            <a:ext cx="8572501" cy="5143690"/>
          </a:xfrm>
          <a:prstGeom prst="rect">
            <a:avLst/>
          </a:prstGeom>
        </p:spPr>
        <p:txBody>
          <a:bodyPr anchor="t"/>
          <a:lstStyle/>
          <a:p>
            <a:pPr marL="198543" indent="-198543" defTabSz="275212">
              <a:spcBef>
                <a:spcPts val="800"/>
              </a:spcBef>
              <a:defRPr sz="1608"/>
            </a:pPr>
            <a:r>
              <a:rPr b="1">
                <a:latin typeface="+mj-lt"/>
                <a:ea typeface="+mj-ea"/>
                <a:cs typeface="+mj-cs"/>
                <a:sym typeface="Helvetica"/>
              </a:rPr>
              <a:t>Stephen Mitchell</a:t>
            </a:r>
            <a:r>
              <a:t>, trans.: </a:t>
            </a:r>
            <a:r>
              <a:rPr i="1">
                <a:latin typeface="+mj-lt"/>
                <a:ea typeface="+mj-ea"/>
                <a:cs typeface="+mj-cs"/>
                <a:sym typeface="Helvetica"/>
              </a:rPr>
              <a:t>Gilgamesh</a:t>
            </a:r>
            <a:r>
              <a:t>, selections &lt;</a:t>
            </a:r>
            <a:r>
              <a:rPr u="sng">
                <a:solidFill>
                  <a:srgbClr val="0000FF"/>
                </a:solidFill>
                <a:uFill>
                  <a:solidFill>
                    <a:srgbClr val="0000FF"/>
                  </a:solidFill>
                </a:uFill>
                <a:hlinkClick r:id="rId2" invalidUrl="" action="" tgtFrame="" tooltip="" history="1" highlightClick="0" endSnd="0"/>
              </a:rPr>
              <a:t>https://www.bradford-delong.com/2020/01/anonymous-_the-man-who-saw-the-deep-gilgamesh_-surpassing-all-kings-powerful-and-tall-beyond-all-others-violent.html</a:t>
            </a:r>
            <a:r>
              <a:t>&gt;: 'Surpassing all kings, powerful and tall beyond all others, violent, splendid, a wild bull of a man, unvanquished leader, hero in the front lines, beloved by his soldiers.... Who is like Gilgamesh? What other king has inspired such awe? Who else can say, “I alone rule, supreme among mankind”? The goddess Aruru, mother of creation, had designed his body, had made him the strongest of men—huge, handsome, radiant, perfect. The city is his possession, he struts through it, arrogant, his head raised high, trampling its citizens like a wild bull. He is king, he does whatever he wants, takes the son from his father and crushes him, takes the girl from her mother and uses her, the warrior’s daughter, the young man’s bride, he uses her, no one dares to oppose him. But the people of Uruk cried out to heaven, and their lamentation was heard, the gods are not unfeeling, their hearts were touched, they went to Anu, father of them all, protector of the realm of sacred Uruk, and spoke to him on the people’s behalf: “Heavenly Father, Gilgamesh—noble as he is, splendid as he is—has exceeded all bounds. The people suffer from his tyranny, the people cry out that he takes the son from his father and crushes him, takes the girl from her mother and uses her, the warrior’s daughter, the young man’s bride, he uses her, no one dares to oppose him. Is this how you want your king to rule? Should a shepherd savage his own flock? Father, do something, quickly, before the people overwhelm heaven with their heartrending cries.” Anu heard them, he nodded his head, then to the goddess, mother of creation, he called...</a:t>
            </a:r>
          </a:p>
        </p:txBody>
      </p:sp>
      <p:sp>
        <p:nvSpPr>
          <p:cNvPr id="20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815"/>
            </a:lvl1pPr>
          </a:lstStyle>
          <a:p>
            <a:pPr/>
            <a:r>
              <a:t>One Table: Average Global Numbers</a:t>
            </a:r>
          </a:p>
        </p:txBody>
      </p:sp>
      <p:pic>
        <p:nvPicPr>
          <p:cNvPr id="46" name="Image" descr="Image"/>
          <p:cNvPicPr>
            <a:picLocks noChangeAspect="1"/>
          </p:cNvPicPr>
          <p:nvPr/>
        </p:nvPicPr>
        <p:blipFill>
          <a:blip r:embed="rId2">
            <a:extLst/>
          </a:blip>
          <a:srcRect l="0" t="11890" r="37125" b="0"/>
          <a:stretch>
            <a:fillRect/>
          </a:stretch>
        </p:blipFill>
        <p:spPr>
          <a:xfrm>
            <a:off x="277663" y="1270000"/>
            <a:ext cx="5389920" cy="4803931"/>
          </a:xfrm>
          <a:prstGeom prst="rect">
            <a:avLst/>
          </a:prstGeom>
          <a:ln w="12700">
            <a:miter lim="400000"/>
          </a:ln>
        </p:spPr>
      </p:pic>
      <p:sp>
        <p:nvSpPr>
          <p:cNvPr id="4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To Your Clickers…"/>
          <p:cNvSpPr txBox="1"/>
          <p:nvPr>
            <p:ph type="title" idx="4294967295"/>
          </p:nvPr>
        </p:nvSpPr>
        <p:spPr>
          <a:xfrm>
            <a:off x="277663" y="-1"/>
            <a:ext cx="8572501" cy="1267124"/>
          </a:xfrm>
          <a:prstGeom prst="rect">
            <a:avLst/>
          </a:prstGeom>
        </p:spPr>
        <p:txBody>
          <a:bodyPr>
            <a:normAutofit fontScale="100000" lnSpcReduction="0"/>
          </a:bodyPr>
          <a:lstStyle>
            <a:lvl1pPr>
              <a:defRPr strike="sngStrike" sz="6000">
                <a:solidFill>
                  <a:srgbClr val="00008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To Your Clickers…</a:t>
            </a:r>
          </a:p>
        </p:txBody>
      </p:sp>
      <p:sp>
        <p:nvSpPr>
          <p:cNvPr id="50" name="Approximately what was the growth rate of the human useful-ideas stock between the year 0 and 1500?…"/>
          <p:cNvSpPr txBox="1"/>
          <p:nvPr>
            <p:ph type="body" sz="half" idx="4294967295"/>
          </p:nvPr>
        </p:nvSpPr>
        <p:spPr>
          <a:xfrm>
            <a:off x="5445986" y="1267122"/>
            <a:ext cx="3404178"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was the growth rate of the human useful-ideas stock between the year 0 and 1500?</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
        <p:nvSpPr>
          <p:cNvPr id="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52" name="Image" descr="Image"/>
          <p:cNvPicPr>
            <a:picLocks noChangeAspect="1"/>
          </p:cNvPicPr>
          <p:nvPr/>
        </p:nvPicPr>
        <p:blipFill>
          <a:blip r:embed="rId2">
            <a:extLst/>
          </a:blip>
          <a:srcRect l="0" t="11890" r="37125" b="0"/>
          <a:stretch>
            <a:fillRect/>
          </a:stretch>
        </p:blipFill>
        <p:spPr>
          <a:xfrm>
            <a:off x="277663" y="1267122"/>
            <a:ext cx="5168376" cy="4606473"/>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How Should You Have Calculated the Answer?"/>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solidFill>
                  <a:srgbClr val="00800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How Should You Have Calculated the Answer?</a:t>
            </a:r>
          </a:p>
        </p:txBody>
      </p:sp>
      <p:sp>
        <p:nvSpPr>
          <p:cNvPr id="55" name="What should you have had in the front of your minds? What in the back of your minds? What chain of reasoning should you have used?…"/>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What should you have had in the front of your minds? What in the back of your minds? What chain of reasoning should you have used?</a:t>
            </a:r>
          </a:p>
          <a:p>
            <a:pPr lvl="1" marL="621631" indent="-240631">
              <a:spcBef>
                <a:spcPts val="1200"/>
              </a:spcBef>
              <a:buFontTx/>
              <a:buChar char="•"/>
              <a:defRPr sz="2400">
                <a:latin typeface="Times New Roman"/>
                <a:ea typeface="Times New Roman"/>
                <a:cs typeface="Times New Roman"/>
                <a:sym typeface="Times New Roman"/>
              </a:defRPr>
            </a:pPr>
            <a:r>
              <a:t>31 to 53 over 1500 years = 0.036%</a:t>
            </a:r>
          </a:p>
          <a:p>
            <a:pPr lvl="1" marL="621631" indent="-240631">
              <a:spcBef>
                <a:spcPts val="1200"/>
              </a:spcBef>
              <a:buFontTx/>
              <a:buChar char="•"/>
              <a:defRPr sz="2400">
                <a:latin typeface="Times New Roman"/>
                <a:ea typeface="Times New Roman"/>
                <a:cs typeface="Times New Roman"/>
                <a:sym typeface="Times New Roman"/>
              </a:defRPr>
            </a:pPr>
            <a:r>
              <a:t>Rule of 72 </a:t>
            </a:r>
          </a:p>
          <a:p>
            <a:pPr lvl="2" marL="1002631" indent="-240631">
              <a:spcBef>
                <a:spcPts val="1200"/>
              </a:spcBef>
              <a:buFontTx/>
              <a:defRPr sz="2400">
                <a:latin typeface="Times New Roman"/>
                <a:ea typeface="Times New Roman"/>
                <a:cs typeface="Times New Roman"/>
                <a:sym typeface="Times New Roman"/>
              </a:defRPr>
            </a:pPr>
            <a:r>
              <a:t>2/3 of a doubling</a:t>
            </a:r>
          </a:p>
          <a:p>
            <a:pPr lvl="2" marL="1002631" indent="-240631">
              <a:spcBef>
                <a:spcPts val="1200"/>
              </a:spcBef>
              <a:buFontTx/>
              <a:defRPr sz="2400">
                <a:latin typeface="Times New Roman"/>
                <a:ea typeface="Times New Roman"/>
                <a:cs typeface="Times New Roman"/>
                <a:sym typeface="Times New Roman"/>
              </a:defRPr>
            </a:pPr>
            <a:r>
              <a:t>(2/3) * 72/1500 = .05 * 2/3 = .033%/year</a:t>
            </a:r>
          </a:p>
        </p:txBody>
      </p:sp>
      <p:sp>
        <p:nvSpPr>
          <p:cNvPr id="5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pic>
        <p:nvPicPr>
          <p:cNvPr id="59" name="Image" descr="Image"/>
          <p:cNvPicPr>
            <a:picLocks noChangeAspect="0"/>
          </p:cNvPicPr>
          <p:nvPr/>
        </p:nvPicPr>
        <p:blipFill>
          <a:blip r:embed="rId2">
            <a:extLst/>
          </a:blip>
          <a:srcRect l="0" t="11890" r="0" b="0"/>
          <a:stretch>
            <a:fillRect/>
          </a:stretch>
        </p:blipFill>
        <p:spPr>
          <a:xfrm>
            <a:off x="277663" y="1138132"/>
            <a:ext cx="5057712" cy="4871071"/>
          </a:xfrm>
          <a:prstGeom prst="rect">
            <a:avLst/>
          </a:prstGeom>
          <a:ln w="12700">
            <a:miter lim="400000"/>
          </a:ln>
        </p:spPr>
      </p:pic>
      <p:pic>
        <p:nvPicPr>
          <p:cNvPr id="60" name="Image" descr="Image"/>
          <p:cNvPicPr>
            <a:picLocks noChangeAspect="1"/>
          </p:cNvPicPr>
          <p:nvPr/>
        </p:nvPicPr>
        <p:blipFill>
          <a:blip r:embed="rId3">
            <a:extLst/>
          </a:blip>
          <a:stretch>
            <a:fillRect/>
          </a:stretch>
        </p:blipFill>
        <p:spPr>
          <a:xfrm>
            <a:off x="3539652" y="5773561"/>
            <a:ext cx="2882901" cy="533401"/>
          </a:xfrm>
          <a:prstGeom prst="rect">
            <a:avLst/>
          </a:prstGeom>
          <a:ln w="12700">
            <a:miter lim="400000"/>
          </a:ln>
        </p:spPr>
      </p:pic>
      <p:sp>
        <p:nvSpPr>
          <p:cNvPr id="61" name="Approximately what has been the growth rate of the human useful-ideas stock between the year 1870 and today?…"/>
          <p:cNvSpPr txBox="1"/>
          <p:nvPr>
            <p:ph type="body" sz="half" idx="4294967295"/>
          </p:nvPr>
        </p:nvSpPr>
        <p:spPr>
          <a:xfrm>
            <a:off x="5439515" y="1267122"/>
            <a:ext cx="3410649"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has been the growth rate of the human useful-ideas stock between the year 1870 and today?</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b="1"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
        <p:nvSpPr>
          <p:cNvPr id="6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 name="Why Is This Interesting?"/>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0080"/>
                </a:solidFill>
              </a:defRPr>
            </a:lvl1pPr>
          </a:lstStyle>
          <a:p>
            <a:pPr/>
            <a:r>
              <a:t>Why Is This Interesting?</a:t>
            </a:r>
          </a:p>
        </p:txBody>
      </p:sp>
      <p:pic>
        <p:nvPicPr>
          <p:cNvPr id="65"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pic>
        <p:nvPicPr>
          <p:cNvPr id="66" name="Image" descr="Image"/>
          <p:cNvPicPr>
            <a:picLocks noChangeAspect="1"/>
          </p:cNvPicPr>
          <p:nvPr/>
        </p:nvPicPr>
        <p:blipFill>
          <a:blip r:embed="rId3">
            <a:extLst/>
          </a:blip>
          <a:stretch>
            <a:fillRect/>
          </a:stretch>
        </p:blipFill>
        <p:spPr>
          <a:xfrm>
            <a:off x="3539652" y="5773561"/>
            <a:ext cx="2882901" cy="533401"/>
          </a:xfrm>
          <a:prstGeom prst="rect">
            <a:avLst/>
          </a:prstGeom>
          <a:ln w="12700">
            <a:miter lim="400000"/>
          </a:ln>
        </p:spPr>
      </p:pic>
      <p:sp>
        <p:nvSpPr>
          <p:cNvPr id="67" name="2.06/.0036 is about 60, no?…"/>
          <p:cNvSpPr txBox="1"/>
          <p:nvPr>
            <p:ph type="body" sz="half" idx="4294967295"/>
          </p:nvPr>
        </p:nvSpPr>
        <p:spPr>
          <a:xfrm>
            <a:off x="5252094" y="1267122"/>
            <a:ext cx="359807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2.06/.0036 is about 60, no?</a:t>
            </a:r>
          </a:p>
          <a:p>
            <a:pPr marL="240631" indent="-240631">
              <a:spcBef>
                <a:spcPts val="1200"/>
              </a:spcBef>
              <a:buFontTx/>
              <a:defRPr sz="2400">
                <a:latin typeface="Times New Roman"/>
                <a:ea typeface="Times New Roman"/>
                <a:cs typeface="Times New Roman"/>
                <a:sym typeface="Times New Roman"/>
              </a:defRPr>
            </a:pPr>
            <a:r>
              <a:t>What else do you find interesting about this table to the left?</a:t>
            </a:r>
          </a:p>
        </p:txBody>
      </p:sp>
      <p:sp>
        <p:nvSpPr>
          <p:cNvPr id="6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0" name="Image" descr="Image"/>
          <p:cNvPicPr>
            <a:picLocks noChangeAspect="1"/>
          </p:cNvPicPr>
          <p:nvPr/>
        </p:nvPicPr>
        <p:blipFill>
          <a:blip r:embed="rId2">
            <a:extLst/>
          </a:blip>
          <a:srcRect l="0" t="11890" r="0" b="0"/>
          <a:stretch>
            <a:fillRect/>
          </a:stretch>
        </p:blipFill>
        <p:spPr>
          <a:xfrm>
            <a:off x="277663" y="1270000"/>
            <a:ext cx="8572501" cy="4803931"/>
          </a:xfrm>
          <a:prstGeom prst="rect">
            <a:avLst/>
          </a:prstGeom>
          <a:ln w="12700">
            <a:miter lim="400000"/>
          </a:ln>
        </p:spPr>
      </p:pic>
      <p:sp>
        <p:nvSpPr>
          <p:cNvPr id="71"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sp>
        <p:nvSpPr>
          <p:cNvPr id="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